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47"/>
  </p:notesMasterIdLst>
  <p:sldIdLst>
    <p:sldId id="306" r:id="rId2"/>
    <p:sldId id="307" r:id="rId3"/>
    <p:sldId id="257" r:id="rId4"/>
    <p:sldId id="258" r:id="rId5"/>
    <p:sldId id="259" r:id="rId6"/>
    <p:sldId id="260" r:id="rId7"/>
    <p:sldId id="261" r:id="rId8"/>
    <p:sldId id="262" r:id="rId9"/>
    <p:sldId id="263" r:id="rId10"/>
    <p:sldId id="302" r:id="rId11"/>
    <p:sldId id="303" r:id="rId12"/>
    <p:sldId id="304" r:id="rId13"/>
    <p:sldId id="287" r:id="rId14"/>
    <p:sldId id="288" r:id="rId15"/>
    <p:sldId id="264" r:id="rId16"/>
    <p:sldId id="285" r:id="rId17"/>
    <p:sldId id="286" r:id="rId18"/>
    <p:sldId id="289" r:id="rId19"/>
    <p:sldId id="265" r:id="rId20"/>
    <p:sldId id="284" r:id="rId21"/>
    <p:sldId id="267" r:id="rId22"/>
    <p:sldId id="269" r:id="rId23"/>
    <p:sldId id="268" r:id="rId24"/>
    <p:sldId id="270" r:id="rId25"/>
    <p:sldId id="275" r:id="rId26"/>
    <p:sldId id="276" r:id="rId27"/>
    <p:sldId id="298" r:id="rId28"/>
    <p:sldId id="272" r:id="rId29"/>
    <p:sldId id="273" r:id="rId30"/>
    <p:sldId id="274" r:id="rId31"/>
    <p:sldId id="277" r:id="rId32"/>
    <p:sldId id="278" r:id="rId33"/>
    <p:sldId id="279" r:id="rId34"/>
    <p:sldId id="282" r:id="rId35"/>
    <p:sldId id="290" r:id="rId36"/>
    <p:sldId id="291" r:id="rId37"/>
    <p:sldId id="294" r:id="rId38"/>
    <p:sldId id="292" r:id="rId39"/>
    <p:sldId id="293" r:id="rId40"/>
    <p:sldId id="295" r:id="rId41"/>
    <p:sldId id="280" r:id="rId42"/>
    <p:sldId id="299" r:id="rId43"/>
    <p:sldId id="296" r:id="rId44"/>
    <p:sldId id="297" r:id="rId45"/>
    <p:sldId id="300"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 initials="a"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E17088-B399-4355-8662-93012D1C3549}" type="datetimeFigureOut">
              <a:rPr lang="en-US" smtClean="0"/>
              <a:pPr/>
              <a:t>4/24/2017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9D82FC-B020-4D0E-AA40-15B50A669C31}" type="slidenum">
              <a:rPr lang="en-US" smtClean="0"/>
              <a:pPr/>
              <a:t>‹#›</a:t>
            </a:fld>
            <a:endParaRPr lang="en-US"/>
          </a:p>
        </p:txBody>
      </p:sp>
    </p:spTree>
    <p:extLst>
      <p:ext uri="{BB962C8B-B14F-4D97-AF65-F5344CB8AC3E}">
        <p14:creationId xmlns:p14="http://schemas.microsoft.com/office/powerpoint/2010/main" val="1630508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9D82FC-B020-4D0E-AA40-15B50A669C31}" type="slidenum">
              <a:rPr lang="en-US" smtClean="0"/>
              <a:pPr/>
              <a:t>7</a:t>
            </a:fld>
            <a:endParaRPr lang="en-US"/>
          </a:p>
        </p:txBody>
      </p:sp>
    </p:spTree>
    <p:extLst>
      <p:ext uri="{BB962C8B-B14F-4D97-AF65-F5344CB8AC3E}">
        <p14:creationId xmlns:p14="http://schemas.microsoft.com/office/powerpoint/2010/main" val="4078398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9D82FC-B020-4D0E-AA40-15B50A669C31}" type="slidenum">
              <a:rPr lang="en-US" smtClean="0"/>
              <a:pPr/>
              <a:t>19</a:t>
            </a:fld>
            <a:endParaRPr lang="en-US"/>
          </a:p>
        </p:txBody>
      </p:sp>
    </p:spTree>
    <p:extLst>
      <p:ext uri="{BB962C8B-B14F-4D97-AF65-F5344CB8AC3E}">
        <p14:creationId xmlns:p14="http://schemas.microsoft.com/office/powerpoint/2010/main" val="2949840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9D82FC-B020-4D0E-AA40-15B50A669C31}" type="slidenum">
              <a:rPr lang="en-US" smtClean="0"/>
              <a:pPr/>
              <a:t>21</a:t>
            </a:fld>
            <a:endParaRPr lang="en-US"/>
          </a:p>
        </p:txBody>
      </p:sp>
    </p:spTree>
    <p:extLst>
      <p:ext uri="{BB962C8B-B14F-4D97-AF65-F5344CB8AC3E}">
        <p14:creationId xmlns:p14="http://schemas.microsoft.com/office/powerpoint/2010/main" val="1262335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9D82FC-B020-4D0E-AA40-15B50A669C31}" type="slidenum">
              <a:rPr lang="en-US" smtClean="0"/>
              <a:pPr/>
              <a:t>24</a:t>
            </a:fld>
            <a:endParaRPr lang="en-US"/>
          </a:p>
        </p:txBody>
      </p:sp>
    </p:spTree>
    <p:extLst>
      <p:ext uri="{BB962C8B-B14F-4D97-AF65-F5344CB8AC3E}">
        <p14:creationId xmlns:p14="http://schemas.microsoft.com/office/powerpoint/2010/main" val="36373702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1597913-B7B6-4587-AB57-9736BCC6AA79}" type="datetimeFigureOut">
              <a:rPr lang="en-US" smtClean="0"/>
              <a:pPr/>
              <a:t>4/24/2017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364314E-75BE-4D05-AC85-3EAF89D1285B}" type="slidenum">
              <a:rPr lang="en-US" smtClean="0"/>
              <a:pPr/>
              <a:t>‹#›</a:t>
            </a:fld>
            <a:endParaRPr lang="en-US"/>
          </a:p>
        </p:txBody>
      </p:sp>
    </p:spTree>
  </p:cSld>
  <p:clrMapOvr>
    <a:masterClrMapping/>
  </p:clrMapOvr>
  <p:transition spd="slow">
    <p:checke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597913-B7B6-4587-AB57-9736BCC6AA79}" type="datetimeFigureOut">
              <a:rPr lang="en-US" smtClean="0"/>
              <a:pPr/>
              <a:t>4/24/2017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64314E-75BE-4D05-AC85-3EAF89D1285B}" type="slidenum">
              <a:rPr lang="en-US" smtClean="0"/>
              <a:pPr/>
              <a:t>‹#›</a:t>
            </a:fld>
            <a:endParaRPr lang="en-US"/>
          </a:p>
        </p:txBody>
      </p:sp>
    </p:spTree>
  </p:cSld>
  <p:clrMapOvr>
    <a:masterClrMapping/>
  </p:clrMapOvr>
  <p:transition spd="slow">
    <p:checke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597913-B7B6-4587-AB57-9736BCC6AA79}" type="datetimeFigureOut">
              <a:rPr lang="en-US" smtClean="0"/>
              <a:pPr/>
              <a:t>4/24/2017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64314E-75BE-4D05-AC85-3EAF89D1285B}" type="slidenum">
              <a:rPr lang="en-US" smtClean="0"/>
              <a:pPr/>
              <a:t>‹#›</a:t>
            </a:fld>
            <a:endParaRPr lang="en-US"/>
          </a:p>
        </p:txBody>
      </p:sp>
    </p:spTree>
  </p:cSld>
  <p:clrMapOvr>
    <a:masterClrMapping/>
  </p:clrMapOvr>
  <p:transition spd="slow">
    <p:checke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597913-B7B6-4587-AB57-9736BCC6AA79}" type="datetimeFigureOut">
              <a:rPr lang="en-US" smtClean="0"/>
              <a:pPr/>
              <a:t>4/24/2017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64314E-75BE-4D05-AC85-3EAF89D1285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slow">
    <p:checke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1597913-B7B6-4587-AB57-9736BCC6AA79}" type="datetimeFigureOut">
              <a:rPr lang="en-US" smtClean="0"/>
              <a:pPr/>
              <a:t>4/24/2017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64314E-75BE-4D05-AC85-3EAF89D1285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checke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1597913-B7B6-4587-AB57-9736BCC6AA79}" type="datetimeFigureOut">
              <a:rPr lang="en-US" smtClean="0"/>
              <a:pPr/>
              <a:t>4/24/2017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364314E-75BE-4D05-AC85-3EAF89D1285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checke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1597913-B7B6-4587-AB57-9736BCC6AA79}" type="datetimeFigureOut">
              <a:rPr lang="en-US" smtClean="0"/>
              <a:pPr/>
              <a:t>4/24/2017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364314E-75BE-4D05-AC85-3EAF89D1285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checke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1597913-B7B6-4587-AB57-9736BCC6AA79}" type="datetimeFigureOut">
              <a:rPr lang="en-US" smtClean="0"/>
              <a:pPr/>
              <a:t>4/24/2017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364314E-75BE-4D05-AC85-3EAF89D1285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checke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1597913-B7B6-4587-AB57-9736BCC6AA79}" type="datetimeFigureOut">
              <a:rPr lang="en-US" smtClean="0"/>
              <a:pPr/>
              <a:t>4/24/2017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364314E-75BE-4D05-AC85-3EAF89D1285B}" type="slidenum">
              <a:rPr lang="en-US" smtClean="0"/>
              <a:pPr/>
              <a:t>‹#›</a:t>
            </a:fld>
            <a:endParaRPr lang="en-US"/>
          </a:p>
        </p:txBody>
      </p:sp>
    </p:spTree>
  </p:cSld>
  <p:clrMapOvr>
    <a:masterClrMapping/>
  </p:clrMapOvr>
  <p:transition spd="slow">
    <p:checke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1597913-B7B6-4587-AB57-9736BCC6AA79}" type="datetimeFigureOut">
              <a:rPr lang="en-US" smtClean="0"/>
              <a:pPr/>
              <a:t>4/24/2017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364314E-75BE-4D05-AC85-3EAF89D1285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checke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1597913-B7B6-4587-AB57-9736BCC6AA79}" type="datetimeFigureOut">
              <a:rPr lang="en-US" smtClean="0"/>
              <a:pPr/>
              <a:t>4/24/2017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364314E-75BE-4D05-AC85-3EAF89D1285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checke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1597913-B7B6-4587-AB57-9736BCC6AA79}" type="datetimeFigureOut">
              <a:rPr lang="en-US" smtClean="0"/>
              <a:pPr/>
              <a:t>4/24/2017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364314E-75BE-4D05-AC85-3EAF89D128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ransition spd="slow">
    <p:checker dir="vert"/>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dirty="0"/>
          </a:p>
        </p:txBody>
      </p:sp>
      <p:sp>
        <p:nvSpPr>
          <p:cNvPr id="3" name="Subtitle 2"/>
          <p:cNvSpPr>
            <a:spLocks noGrp="1"/>
          </p:cNvSpPr>
          <p:nvPr>
            <p:ph type="subTitle" idx="1"/>
          </p:nvPr>
        </p:nvSpPr>
        <p:spPr/>
        <p:txBody>
          <a:bodyPr/>
          <a:lstStyle/>
          <a:p>
            <a:endParaRPr lang="fa-IR"/>
          </a:p>
        </p:txBody>
      </p:sp>
      <p:pic>
        <p:nvPicPr>
          <p:cNvPr id="1026"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ransition spd="slow">
    <p:checke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891"/>
          </a:xfrm>
        </p:spPr>
        <p:txBody>
          <a:bodyPr>
            <a:normAutofit fontScale="92500" lnSpcReduction="20000"/>
          </a:bodyPr>
          <a:lstStyle/>
          <a:p>
            <a:pPr algn="r" rtl="1"/>
            <a:r>
              <a:rPr lang="fa-IR" b="1" dirty="0" smtClean="0">
                <a:solidFill>
                  <a:srgbClr val="FF0000"/>
                </a:solidFill>
                <a:cs typeface="B Nazanin" pitchFamily="2" charset="-78"/>
              </a:rPr>
              <a:t>نشانه های گرسنگی </a:t>
            </a:r>
          </a:p>
          <a:p>
            <a:pPr algn="r" rtl="1"/>
            <a:r>
              <a:rPr lang="fa-IR" dirty="0" smtClean="0">
                <a:cs typeface="B Nazanin" pitchFamily="2" charset="-78"/>
              </a:rPr>
              <a:t> بیدار شدن ، نگاه به این طرف و آن طرف ، حرکات دهان و اندام ، بیقراری یا مکیدن انگشتان </a:t>
            </a:r>
          </a:p>
          <a:p>
            <a:pPr algn="r" rtl="1">
              <a:buNone/>
            </a:pPr>
            <a:endParaRPr lang="fa-IR" dirty="0" smtClean="0">
              <a:cs typeface="B Nazanin" pitchFamily="2" charset="-78"/>
            </a:endParaRPr>
          </a:p>
          <a:p>
            <a:pPr algn="r" rtl="1"/>
            <a:r>
              <a:rPr lang="fa-IR" b="1" dirty="0" smtClean="0">
                <a:solidFill>
                  <a:srgbClr val="FF0000"/>
                </a:solidFill>
                <a:cs typeface="B Nazanin" pitchFamily="2" charset="-78"/>
              </a:rPr>
              <a:t>علایم دیر رس گرسنگی :</a:t>
            </a:r>
          </a:p>
          <a:p>
            <a:pPr algn="r" rtl="1"/>
            <a:r>
              <a:rPr lang="fa-IR" b="1" dirty="0" smtClean="0">
                <a:cs typeface="B Nazanin" pitchFamily="2" charset="-78"/>
              </a:rPr>
              <a:t>گریه           </a:t>
            </a:r>
          </a:p>
          <a:p>
            <a:pPr algn="r" rtl="1"/>
            <a:r>
              <a:rPr lang="fa-IR" b="1" dirty="0" smtClean="0">
                <a:cs typeface="B Nazanin" pitchFamily="2" charset="-78"/>
              </a:rPr>
              <a:t> جیغ زدن                           </a:t>
            </a:r>
          </a:p>
          <a:p>
            <a:pPr algn="r" rtl="1"/>
            <a:r>
              <a:rPr lang="fa-IR" b="1" dirty="0" smtClean="0">
                <a:cs typeface="B Nazanin" pitchFamily="2" charset="-78"/>
              </a:rPr>
              <a:t>کمانه زدن</a:t>
            </a:r>
            <a:endParaRPr lang="fa-IR" dirty="0" smtClean="0">
              <a:cs typeface="B Nazanin" pitchFamily="2" charset="-78"/>
            </a:endParaRPr>
          </a:p>
          <a:p>
            <a:pPr algn="r" rtl="1"/>
            <a:endParaRPr lang="fa-IR" dirty="0" smtClean="0">
              <a:cs typeface="B Nazanin" pitchFamily="2" charset="-78"/>
            </a:endParaRPr>
          </a:p>
          <a:p>
            <a:pPr algn="r" rtl="1"/>
            <a:r>
              <a:rPr lang="fa-IR" b="1" dirty="0" smtClean="0">
                <a:solidFill>
                  <a:srgbClr val="FF0000"/>
                </a:solidFill>
                <a:cs typeface="B Nazanin" pitchFamily="2" charset="-78"/>
              </a:rPr>
              <a:t>نشانه های سیری :</a:t>
            </a:r>
          </a:p>
          <a:p>
            <a:pPr algn="r" rtl="1"/>
            <a:r>
              <a:rPr lang="fa-IR" dirty="0" smtClean="0">
                <a:cs typeface="B Nazanin" pitchFamily="2" charset="-78"/>
              </a:rPr>
              <a:t>کم شدن صدای بلع ،تغییر در مکیدنها ، احساس راحتی و رضایت و به خواب رفتن و رها کردن پستان به نحوی که نیازی به خارج کردن پستان از دهان شیر خوار نیست </a:t>
            </a:r>
            <a:endParaRPr lang="en-US" dirty="0">
              <a:cs typeface="B Nazanin" pitchFamily="2" charset="-78"/>
            </a:endParaRPr>
          </a:p>
        </p:txBody>
      </p:sp>
      <p:sp>
        <p:nvSpPr>
          <p:cNvPr id="3" name="Title 2"/>
          <p:cNvSpPr>
            <a:spLocks noGrp="1"/>
          </p:cNvSpPr>
          <p:nvPr>
            <p:ph type="title"/>
          </p:nvPr>
        </p:nvSpPr>
        <p:spPr>
          <a:xfrm>
            <a:off x="457200" y="228600"/>
            <a:ext cx="8229600" cy="792162"/>
          </a:xfrm>
        </p:spPr>
        <p:txBody>
          <a:bodyPr>
            <a:normAutofit fontScale="90000"/>
          </a:bodyPr>
          <a:lstStyle/>
          <a:p>
            <a:pPr algn="ctr"/>
            <a:r>
              <a:rPr lang="fa-IR" dirty="0" smtClean="0"/>
              <a:t/>
            </a:r>
            <a:br>
              <a:rPr lang="fa-IR" dirty="0" smtClean="0"/>
            </a:br>
            <a:endParaRPr lang="en-US" dirty="0"/>
          </a:p>
        </p:txBody>
      </p:sp>
      <p:sp>
        <p:nvSpPr>
          <p:cNvPr id="4" name="Flowchart: Data 3"/>
          <p:cNvSpPr/>
          <p:nvPr/>
        </p:nvSpPr>
        <p:spPr>
          <a:xfrm>
            <a:off x="1219200" y="304800"/>
            <a:ext cx="6553200" cy="762000"/>
          </a:xfrm>
          <a:prstGeom prst="flowChartInputOutp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800" b="1" dirty="0" smtClean="0"/>
              <a:t>نشانه های گرسنگی و سیری در شیر خوار </a:t>
            </a:r>
            <a:r>
              <a:rPr lang="fa-IR" dirty="0" smtClean="0"/>
              <a:t> </a:t>
            </a:r>
            <a:endParaRPr lang="en-US" dirty="0"/>
          </a:p>
        </p:txBody>
      </p:sp>
    </p:spTree>
  </p:cSld>
  <p:clrMapOvr>
    <a:masterClrMapping/>
  </p:clrMapOvr>
  <p:transition spd="slow">
    <p:checke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66800"/>
            <a:ext cx="8382000" cy="4940491"/>
          </a:xfrm>
        </p:spPr>
        <p:txBody>
          <a:bodyPr>
            <a:normAutofit fontScale="92500" lnSpcReduction="20000"/>
          </a:bodyPr>
          <a:lstStyle/>
          <a:p>
            <a:pPr algn="r" rtl="1">
              <a:lnSpc>
                <a:spcPct val="150000"/>
              </a:lnSpc>
            </a:pPr>
            <a:r>
              <a:rPr lang="fa-IR" dirty="0" smtClean="0"/>
              <a:t>شیر خوار باید طوری در آغوش مادر قرار گیرد که سرش در زاویه آرنج مادر قرار گیرد </a:t>
            </a:r>
          </a:p>
          <a:p>
            <a:pPr algn="r" rtl="1">
              <a:lnSpc>
                <a:spcPct val="150000"/>
              </a:lnSpc>
            </a:pPr>
            <a:r>
              <a:rPr lang="fa-IR" dirty="0" smtClean="0"/>
              <a:t>سر و بدن شیر خواربایددرامتدادیک خط مستقیم  قرار بگیرد </a:t>
            </a:r>
          </a:p>
          <a:p>
            <a:pPr algn="r" rtl="1">
              <a:lnSpc>
                <a:spcPct val="150000"/>
              </a:lnSpc>
            </a:pPr>
            <a:r>
              <a:rPr lang="fa-IR" dirty="0" smtClean="0"/>
              <a:t>صورت کودک باید روبروی پستان و بینی او مقابل نوک پستان قرار گیرد</a:t>
            </a:r>
          </a:p>
          <a:p>
            <a:pPr algn="r" rtl="1">
              <a:lnSpc>
                <a:spcPct val="150000"/>
              </a:lnSpc>
            </a:pPr>
            <a:r>
              <a:rPr lang="fa-IR" dirty="0" smtClean="0"/>
              <a:t> مادر باید تمامی بدن کودک را در آغوش گرفته و درتماس نزدیک خود قرار دهد </a:t>
            </a:r>
          </a:p>
          <a:p>
            <a:pPr algn="r" rtl="1">
              <a:lnSpc>
                <a:spcPct val="150000"/>
              </a:lnSpc>
            </a:pPr>
            <a:r>
              <a:rPr lang="fa-IR" dirty="0" smtClean="0"/>
              <a:t>در دوران نوزادی علاوه بر حمایت شانه و سر نوزاد باید باسن او نیز در آغوش مادر باشد </a:t>
            </a:r>
          </a:p>
          <a:p>
            <a:pPr algn="r" rtl="1">
              <a:lnSpc>
                <a:spcPct val="150000"/>
              </a:lnSpc>
            </a:pPr>
            <a:r>
              <a:rPr lang="fa-IR" dirty="0" smtClean="0"/>
              <a:t>در مادران سزارین شده شیر دهی دروضعیت خوابیده برای اوراحت تر است </a:t>
            </a:r>
            <a:endParaRPr lang="en-US" dirty="0"/>
          </a:p>
        </p:txBody>
      </p:sp>
      <p:sp>
        <p:nvSpPr>
          <p:cNvPr id="3" name="Title 2"/>
          <p:cNvSpPr>
            <a:spLocks noGrp="1"/>
          </p:cNvSpPr>
          <p:nvPr>
            <p:ph type="title"/>
          </p:nvPr>
        </p:nvSpPr>
        <p:spPr>
          <a:xfrm>
            <a:off x="457200" y="274638"/>
            <a:ext cx="8229600" cy="792162"/>
          </a:xfrm>
        </p:spPr>
        <p:txBody>
          <a:bodyPr/>
          <a:lstStyle/>
          <a:p>
            <a:pPr algn="ctr"/>
            <a:endParaRPr lang="en-US" dirty="0"/>
          </a:p>
        </p:txBody>
      </p:sp>
      <p:sp>
        <p:nvSpPr>
          <p:cNvPr id="4" name="Flowchart: Off-page Connector 3"/>
          <p:cNvSpPr/>
          <p:nvPr/>
        </p:nvSpPr>
        <p:spPr>
          <a:xfrm>
            <a:off x="685800" y="228600"/>
            <a:ext cx="7391400" cy="762000"/>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b="1" dirty="0" smtClean="0"/>
              <a:t>وضعیت صحیح شیر خوار هنگام شیر خوردن </a:t>
            </a:r>
            <a:endParaRPr lang="en-US" b="1" dirty="0"/>
          </a:p>
        </p:txBody>
      </p:sp>
    </p:spTree>
  </p:cSld>
  <p:clrMapOvr>
    <a:masterClrMapping/>
  </p:clrMapOvr>
  <p:transition spd="slow">
    <p:checke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fontScale="85000" lnSpcReduction="20000"/>
          </a:bodyPr>
          <a:lstStyle/>
          <a:p>
            <a:pPr algn="r" rtl="1">
              <a:lnSpc>
                <a:spcPct val="150000"/>
              </a:lnSpc>
            </a:pPr>
            <a:r>
              <a:rPr lang="fa-IR" dirty="0" smtClean="0">
                <a:cs typeface="B Nazanin" pitchFamily="2" charset="-78"/>
              </a:rPr>
              <a:t>مادر باید نوک پستان را بالب شیر خوار تماس دهد و صبرکند تا شیر خوار دهانش کاملا باز کند زیرا برای گرفتن نوک پستان و قسمتدبیشتری از هاله باید دهان کاملا باز شود سپس او را بهطرف پستان بیاورد به طوریکه </a:t>
            </a:r>
          </a:p>
          <a:p>
            <a:pPr algn="r" rtl="1">
              <a:lnSpc>
                <a:spcPct val="150000"/>
              </a:lnSpc>
            </a:pPr>
            <a:r>
              <a:rPr lang="fa-IR" dirty="0" smtClean="0">
                <a:cs typeface="B Nazanin" pitchFamily="2" charset="-78"/>
              </a:rPr>
              <a:t>چانه شیر خوار در تماس با پستان مادر باشد </a:t>
            </a:r>
          </a:p>
          <a:p>
            <a:pPr algn="r" rtl="1">
              <a:lnSpc>
                <a:spcPct val="150000"/>
              </a:lnSpc>
            </a:pPr>
            <a:r>
              <a:rPr lang="fa-IR" dirty="0" smtClean="0">
                <a:cs typeface="B Nazanin" pitchFamily="2" charset="-78"/>
              </a:rPr>
              <a:t>دهانش کاملا باز شود </a:t>
            </a:r>
          </a:p>
          <a:p>
            <a:pPr algn="r" rtl="1">
              <a:lnSpc>
                <a:spcPct val="150000"/>
              </a:lnSpc>
            </a:pPr>
            <a:r>
              <a:rPr lang="fa-IR" dirty="0" smtClean="0">
                <a:cs typeface="B Nazanin" pitchFamily="2" charset="-78"/>
              </a:rPr>
              <a:t>لب پایین به طرف خارج برگشته باشد </a:t>
            </a:r>
          </a:p>
          <a:p>
            <a:pPr algn="r" rtl="1">
              <a:lnSpc>
                <a:spcPct val="150000"/>
              </a:lnSpc>
            </a:pPr>
            <a:r>
              <a:rPr lang="fa-IR" dirty="0" smtClean="0">
                <a:cs typeface="B Nazanin" pitchFamily="2" charset="-78"/>
              </a:rPr>
              <a:t>نوک و قسمت بیشتری از هاله پستان در دهان شیر خوار قرار گیرد </a:t>
            </a:r>
          </a:p>
          <a:p>
            <a:pPr algn="r" rtl="1">
              <a:lnSpc>
                <a:spcPct val="150000"/>
              </a:lnSpc>
            </a:pPr>
            <a:r>
              <a:rPr lang="fa-IR" dirty="0" smtClean="0">
                <a:cs typeface="B Nazanin" pitchFamily="2" charset="-78"/>
              </a:rPr>
              <a:t>با ورود شیر به دهان مکیدنها آرام و عمیق میشود و گاهی مکث میکند </a:t>
            </a:r>
          </a:p>
          <a:p>
            <a:pPr algn="r" rtl="1">
              <a:lnSpc>
                <a:spcPct val="150000"/>
              </a:lnSpc>
            </a:pPr>
            <a:r>
              <a:rPr lang="fa-IR" dirty="0" smtClean="0">
                <a:cs typeface="B Nazanin" pitchFamily="2" charset="-78"/>
              </a:rPr>
              <a:t>صدای قورت دادن شیر خوار به خوب شنیده میشود یا عمل بلع مشاهده میشود </a:t>
            </a:r>
          </a:p>
          <a:p>
            <a:pPr algn="r" rtl="1">
              <a:lnSpc>
                <a:spcPct val="150000"/>
              </a:lnSpc>
            </a:pPr>
            <a:r>
              <a:rPr lang="fa-IR" dirty="0" smtClean="0">
                <a:cs typeface="B Nazanin" pitchFamily="2" charset="-78"/>
              </a:rPr>
              <a:t>گونه هایش گرد و بر آمده است نه فرو رفته وگود </a:t>
            </a:r>
          </a:p>
        </p:txBody>
      </p:sp>
      <p:sp>
        <p:nvSpPr>
          <p:cNvPr id="4" name="Folded Corner 3"/>
          <p:cNvSpPr/>
          <p:nvPr/>
        </p:nvSpPr>
        <p:spPr>
          <a:xfrm>
            <a:off x="1295400" y="228600"/>
            <a:ext cx="5943600" cy="53340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t>نحوه پستان گرفتن شیر خوار </a:t>
            </a:r>
            <a:endParaRPr lang="en-US" sz="2800" b="1" dirty="0"/>
          </a:p>
        </p:txBody>
      </p:sp>
    </p:spTree>
  </p:cSld>
  <p:clrMapOvr>
    <a:masterClrMapping/>
  </p:clrMapOvr>
  <p:transition spd="slow">
    <p:checke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762000"/>
            <a:ext cx="8077200" cy="5638800"/>
          </a:xfrm>
        </p:spPr>
        <p:txBody>
          <a:bodyPr>
            <a:normAutofit fontScale="92500"/>
          </a:bodyPr>
          <a:lstStyle/>
          <a:p>
            <a:pPr algn="r" rtl="1">
              <a:lnSpc>
                <a:spcPct val="150000"/>
              </a:lnSpc>
            </a:pPr>
            <a:r>
              <a:rPr lang="fa-IR" sz="2000" b="1" dirty="0" smtClean="0">
                <a:solidFill>
                  <a:srgbClr val="FF0000"/>
                </a:solidFill>
                <a:cs typeface="B Nazanin" pitchFamily="2" charset="-78"/>
              </a:rPr>
              <a:t>وضعیت گهواره ای ( معمولی یا سنتی ): </a:t>
            </a:r>
            <a:r>
              <a:rPr lang="fa-IR" sz="2000" b="1" dirty="0" smtClean="0">
                <a:cs typeface="B Nazanin" pitchFamily="2" charset="-78"/>
              </a:rPr>
              <a:t>یکی از مرسوم ترین طرق نگهداشتن کودک برای شیر دهی است سر شیر خوار در خم آرنج مادر قرار میگیرد و بدنش با ساعد مادر حمایت میشود</a:t>
            </a:r>
          </a:p>
          <a:p>
            <a:pPr algn="r" rtl="1">
              <a:lnSpc>
                <a:spcPct val="150000"/>
              </a:lnSpc>
            </a:pPr>
            <a:r>
              <a:rPr lang="fa-IR" sz="2000" b="1" dirty="0" smtClean="0">
                <a:solidFill>
                  <a:srgbClr val="FF0000"/>
                </a:solidFill>
                <a:cs typeface="B Nazanin" pitchFamily="2" charset="-78"/>
              </a:rPr>
              <a:t>وضعیت گهواره</a:t>
            </a:r>
            <a:r>
              <a:rPr lang="en-US" sz="2000" b="1" dirty="0" smtClean="0">
                <a:solidFill>
                  <a:srgbClr val="FF0000"/>
                </a:solidFill>
                <a:cs typeface="B Nazanin" pitchFamily="2" charset="-78"/>
              </a:rPr>
              <a:t> </a:t>
            </a:r>
            <a:r>
              <a:rPr lang="fa-IR" sz="2000" b="1" dirty="0" smtClean="0">
                <a:solidFill>
                  <a:srgbClr val="FF0000"/>
                </a:solidFill>
                <a:cs typeface="B Nazanin" pitchFamily="2" charset="-78"/>
              </a:rPr>
              <a:t>ای متقاطع : </a:t>
            </a:r>
            <a:r>
              <a:rPr lang="fa-IR" sz="2000" b="1" dirty="0" smtClean="0">
                <a:cs typeface="B Nazanin" pitchFamily="2" charset="-78"/>
              </a:rPr>
              <a:t>که مادر از هر پستانی که میخواهد شیر دهد با دست طرف مقابل کودک را نگاه  میدارد مثلا اگر از پستان چپ میخواهد کودک را شیر دهد او را با دست راست نگاه می دارد این روش در نوزادان نارس و کوچک که عضلات شل دارند و مادرانی که نوک پستانشان آزرده شده بهترین روش شیر دادن است </a:t>
            </a:r>
          </a:p>
          <a:p>
            <a:pPr algn="r" rtl="1">
              <a:lnSpc>
                <a:spcPct val="150000"/>
              </a:lnSpc>
            </a:pPr>
            <a:r>
              <a:rPr lang="fa-IR" sz="2000" b="1" dirty="0" smtClean="0">
                <a:solidFill>
                  <a:srgbClr val="FF0000"/>
                </a:solidFill>
                <a:cs typeface="B Nazanin" pitchFamily="2" charset="-78"/>
              </a:rPr>
              <a:t>وضعیت زیر بغلی : </a:t>
            </a:r>
            <a:r>
              <a:rPr lang="fa-IR" sz="2000" b="1" dirty="0" smtClean="0">
                <a:cs typeface="B Nazanin" pitchFamily="2" charset="-78"/>
              </a:rPr>
              <a:t>دراین وضعیت مادر می نشیند و سر نوزاد به طرف پستان و بدنش زیر بغل مادر در پهلوی وی قرار میگیرد باسن کودک روی بالشی نزدیک آرنج مادر است تا نوزاد را به سطح پستان برساند</a:t>
            </a:r>
          </a:p>
          <a:p>
            <a:pPr algn="r" rtl="1">
              <a:lnSpc>
                <a:spcPct val="150000"/>
              </a:lnSpc>
              <a:buNone/>
            </a:pPr>
            <a:r>
              <a:rPr lang="fa-IR" sz="2000" b="1" dirty="0" smtClean="0">
                <a:cs typeface="B Nazanin" pitchFamily="2" charset="-78"/>
              </a:rPr>
              <a:t> در شرایط خاص مثل بزرگ بودن پستانها ،نوک پستان صاف یافرورفته،مادران سزارین شده ،بچه خواب آلوده ،کودکان نارس ، دوقلو و کودکانی که مکیدن ضعیف دارند این روش مناسب است  </a:t>
            </a:r>
          </a:p>
          <a:p>
            <a:pPr algn="r" rtl="1"/>
            <a:endParaRPr lang="en-US" dirty="0"/>
          </a:p>
        </p:txBody>
      </p:sp>
      <p:sp>
        <p:nvSpPr>
          <p:cNvPr id="4" name="Flowchart: Punched Tape 3"/>
          <p:cNvSpPr/>
          <p:nvPr/>
        </p:nvSpPr>
        <p:spPr>
          <a:xfrm>
            <a:off x="1752600" y="152400"/>
            <a:ext cx="6019800" cy="609600"/>
          </a:xfrm>
          <a:prstGeom prst="flowChartPunchedTape">
            <a:avLst/>
          </a:prstGeom>
          <a:solidFill>
            <a:schemeClr val="accent2">
              <a:lumMod val="60000"/>
              <a:lumOff val="40000"/>
            </a:schemeClr>
          </a:solidFill>
          <a:ln>
            <a:solidFill>
              <a:srgbClr val="FF0000"/>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t>انواع وضعیتهای شیر دهی</a:t>
            </a:r>
            <a:r>
              <a:rPr lang="fa-IR" dirty="0" smtClean="0"/>
              <a:t> </a:t>
            </a:r>
            <a:endParaRPr lang="en-US" dirty="0"/>
          </a:p>
        </p:txBody>
      </p:sp>
    </p:spTree>
  </p:cSld>
  <p:clrMapOvr>
    <a:masterClrMapping/>
  </p:clrMapOvr>
  <p:transition spd="slow">
    <p:checke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81000"/>
            <a:ext cx="8382000" cy="5626291"/>
          </a:xfrm>
        </p:spPr>
        <p:txBody>
          <a:bodyPr>
            <a:normAutofit lnSpcReduction="10000"/>
          </a:bodyPr>
          <a:lstStyle/>
          <a:p>
            <a:pPr algn="r" rtl="1">
              <a:lnSpc>
                <a:spcPct val="150000"/>
              </a:lnSpc>
            </a:pPr>
            <a:r>
              <a:rPr lang="fa-IR" sz="2000" b="1" dirty="0" smtClean="0">
                <a:solidFill>
                  <a:srgbClr val="FF0000"/>
                </a:solidFill>
                <a:cs typeface="B Nazanin" pitchFamily="2" charset="-78"/>
              </a:rPr>
              <a:t>وضعیت خوابیده به پهلو : </a:t>
            </a:r>
            <a:r>
              <a:rPr lang="fa-IR" sz="2000" b="1" dirty="0" smtClean="0">
                <a:cs typeface="B Nazanin" pitchFamily="2" charset="-78"/>
              </a:rPr>
              <a:t>مادر و کودک به پهلوروبروی هم میخوابند میتوان چند بالش زیر سر ، پشت و زیر زانویی که به طرف بالا است گذاشته شده و بچه به پهلو و روبرو ی مادر به طوری که پشتش بر بازوی مادر تکیه داشته و زانوهایش به طرف مادر کشیده شده قرار گیرد</a:t>
            </a:r>
          </a:p>
          <a:p>
            <a:pPr algn="r" rtl="1">
              <a:lnSpc>
                <a:spcPct val="150000"/>
              </a:lnSpc>
              <a:buNone/>
            </a:pPr>
            <a:r>
              <a:rPr lang="fa-IR" sz="2000" b="1" dirty="0" smtClean="0">
                <a:cs typeface="B Nazanin" pitchFamily="2" charset="-78"/>
              </a:rPr>
              <a:t> </a:t>
            </a:r>
          </a:p>
          <a:p>
            <a:pPr algn="r" rtl="1">
              <a:lnSpc>
                <a:spcPct val="150000"/>
              </a:lnSpc>
            </a:pPr>
            <a:r>
              <a:rPr lang="fa-IR" sz="2000" b="1" dirty="0" smtClean="0">
                <a:solidFill>
                  <a:srgbClr val="FF0000"/>
                </a:solidFill>
                <a:cs typeface="B Nazanin" pitchFamily="2" charset="-78"/>
              </a:rPr>
              <a:t>وضعیت خوابیده به پشت :</a:t>
            </a:r>
            <a:r>
              <a:rPr lang="fa-IR" sz="2000" b="1" dirty="0" smtClean="0">
                <a:cs typeface="B Nazanin" pitchFamily="2" charset="-78"/>
              </a:rPr>
              <a:t>مادر می تواند به یک پهلو غلطیده و ازیک پستان شیر بدهد سپس به پهلوی دیگر غلطیده واز پستان دوم شیر بدهد</a:t>
            </a:r>
          </a:p>
          <a:p>
            <a:pPr algn="r" rtl="1">
              <a:lnSpc>
                <a:spcPct val="150000"/>
              </a:lnSpc>
              <a:buNone/>
            </a:pPr>
            <a:endParaRPr lang="fa-IR" sz="2000" b="1" dirty="0" smtClean="0">
              <a:cs typeface="B Nazanin" pitchFamily="2" charset="-78"/>
            </a:endParaRPr>
          </a:p>
          <a:p>
            <a:pPr algn="r" rtl="1">
              <a:lnSpc>
                <a:spcPct val="150000"/>
              </a:lnSpc>
            </a:pPr>
            <a:r>
              <a:rPr lang="fa-IR" sz="2000" b="1" dirty="0" smtClean="0">
                <a:solidFill>
                  <a:srgbClr val="FF0000"/>
                </a:solidFill>
                <a:cs typeface="B Nazanin" pitchFamily="2" charset="-78"/>
              </a:rPr>
              <a:t>روش دانسر :  </a:t>
            </a:r>
            <a:r>
              <a:rPr lang="fa-IR" sz="2000" b="1" dirty="0" smtClean="0">
                <a:cs typeface="B Nazanin" pitchFamily="2" charset="-78"/>
              </a:rPr>
              <a:t>در این حالت نوزاد به طور صحیح و دروضعیت نشسته و روبروی پستان مادر نگهداشته شده و مادر چانه او و پستان را بین دو انگشت اشاره و شست و قسمتی از کف دست خود نگه می دارد در این روش برای شیرخواران دارای شکاف کام و شکاف لب و سندرم داون میتوان استفاده کرد زیرا دراین حالت شکاف لب پر شده و تغذیه از پستان مادر عملی خواهد بود </a:t>
            </a:r>
            <a:endParaRPr lang="en-US" sz="2000" b="1" dirty="0">
              <a:cs typeface="B Nazanin" pitchFamily="2" charset="-78"/>
            </a:endParaRPr>
          </a:p>
        </p:txBody>
      </p:sp>
    </p:spTree>
  </p:cSld>
  <p:clrMapOvr>
    <a:masterClrMapping/>
  </p:clrMapOvr>
  <p:transition spd="slow">
    <p:checke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990600"/>
            <a:ext cx="8534400" cy="5257800"/>
          </a:xfrm>
        </p:spPr>
        <p:txBody>
          <a:bodyPr>
            <a:normAutofit fontScale="92500" lnSpcReduction="20000"/>
          </a:bodyPr>
          <a:lstStyle/>
          <a:p>
            <a:pPr algn="r" rtl="1">
              <a:lnSpc>
                <a:spcPct val="150000"/>
              </a:lnSpc>
            </a:pPr>
            <a:r>
              <a:rPr lang="fa-IR" sz="2000" b="1" u="sng" dirty="0" smtClean="0">
                <a:solidFill>
                  <a:srgbClr val="FF0000"/>
                </a:solidFill>
                <a:cs typeface="B Nazanin" pitchFamily="2" charset="-78"/>
              </a:rPr>
              <a:t>وزن گرفتن شیر خوار :</a:t>
            </a:r>
            <a:r>
              <a:rPr lang="fa-IR" sz="2000" b="1" dirty="0" smtClean="0">
                <a:cs typeface="B Nazanin" pitchFamily="2" charset="-78"/>
              </a:rPr>
              <a:t>بهترین را تشخیص کفایت شیر مادر وزن کردن دوره ای شیر خوار و رسم منحنی رشد او روی کارت رشد است در 6 ماه اول زندگی یک  شیرخوار افزایش وزنی حدود 100تا 200 گرم در هفته دارد</a:t>
            </a:r>
          </a:p>
          <a:p>
            <a:pPr algn="r" rtl="1">
              <a:lnSpc>
                <a:spcPct val="150000"/>
              </a:lnSpc>
            </a:pPr>
            <a:r>
              <a:rPr lang="fa-IR" sz="2000" b="1" u="sng" dirty="0" smtClean="0">
                <a:solidFill>
                  <a:srgbClr val="FF0000"/>
                </a:solidFill>
                <a:cs typeface="B Nazanin" pitchFamily="2" charset="-78"/>
              </a:rPr>
              <a:t>دفع ادرار :</a:t>
            </a:r>
            <a:r>
              <a:rPr lang="fa-IR" sz="2000" b="1" u="sng" dirty="0" smtClean="0">
                <a:cs typeface="B Nazanin" pitchFamily="2" charset="-78"/>
              </a:rPr>
              <a:t> </a:t>
            </a:r>
            <a:r>
              <a:rPr lang="fa-IR" sz="2000" b="1" dirty="0" smtClean="0">
                <a:cs typeface="B Nazanin" pitchFamily="2" charset="-78"/>
              </a:rPr>
              <a:t>از روز چهارم تولد تعداد 6 کهنه مرطوب یا بیشتر در 24 ساعت با ادرار کم رنگ نشانه دریافت ناکافی شیر در شیر خوارانی است که  به طور انحصاری با شیر مادر تغذیه می شوند </a:t>
            </a:r>
          </a:p>
          <a:p>
            <a:pPr algn="r" rtl="1">
              <a:lnSpc>
                <a:spcPct val="150000"/>
              </a:lnSpc>
            </a:pPr>
            <a:r>
              <a:rPr lang="fa-IR" sz="2000" b="1" u="sng" dirty="0" smtClean="0">
                <a:solidFill>
                  <a:srgbClr val="FF0000"/>
                </a:solidFill>
                <a:cs typeface="B Nazanin" pitchFamily="2" charset="-78"/>
              </a:rPr>
              <a:t>اجابت مزاج </a:t>
            </a:r>
            <a:r>
              <a:rPr lang="fa-IR" sz="2000" b="1" dirty="0" smtClean="0">
                <a:solidFill>
                  <a:srgbClr val="FF0000"/>
                </a:solidFill>
                <a:cs typeface="B Nazanin" pitchFamily="2" charset="-78"/>
              </a:rPr>
              <a:t>: </a:t>
            </a:r>
            <a:r>
              <a:rPr lang="fa-IR" sz="2000" b="1" dirty="0" smtClean="0">
                <a:cs typeface="B Nazanin" pitchFamily="2" charset="-78"/>
              </a:rPr>
              <a:t>از روز چهارم تولد تا یک ماهگی 3 تا 8 بار اجابت مزاج در 24 ساعت طبیعی است ( بعد از یک ماهگی ممکن است این دفعات کاهش یافته حتی هر چند روز یک بار یک اجابت مزاج داشته باشد )</a:t>
            </a:r>
          </a:p>
          <a:p>
            <a:pPr algn="r" rtl="1">
              <a:lnSpc>
                <a:spcPct val="150000"/>
              </a:lnSpc>
            </a:pPr>
            <a:r>
              <a:rPr lang="fa-IR" sz="2000" b="1" u="sng" dirty="0" smtClean="0">
                <a:solidFill>
                  <a:srgbClr val="FF0000"/>
                </a:solidFill>
                <a:cs typeface="B Nazanin" pitchFamily="2" charset="-78"/>
              </a:rPr>
              <a:t>وضع عمومی : </a:t>
            </a:r>
            <a:r>
              <a:rPr lang="fa-IR" sz="2000" b="1" dirty="0" smtClean="0">
                <a:cs typeface="B Nazanin" pitchFamily="2" charset="-78"/>
              </a:rPr>
              <a:t>شیر خوار هشیار است قدرت عضلانی مناسب و پوست شاداب دارند </a:t>
            </a:r>
          </a:p>
          <a:p>
            <a:pPr algn="r" rtl="1">
              <a:lnSpc>
                <a:spcPct val="150000"/>
              </a:lnSpc>
            </a:pPr>
            <a:r>
              <a:rPr lang="fa-IR" sz="2000" b="1" dirty="0" smtClean="0">
                <a:solidFill>
                  <a:srgbClr val="FF0000"/>
                </a:solidFill>
                <a:cs typeface="B Nazanin" pitchFamily="2" charset="-78"/>
              </a:rPr>
              <a:t>نکته : </a:t>
            </a:r>
            <a:r>
              <a:rPr lang="fa-IR" sz="2000" b="1" dirty="0" smtClean="0">
                <a:cs typeface="B Nazanin" pitchFamily="2" charset="-78"/>
              </a:rPr>
              <a:t>نوزادان در روزهای اول تولد کمی از وزن خود را از دست میدهند که نباید بیشتر از </a:t>
            </a:r>
            <a:r>
              <a:rPr lang="fa-IR" sz="2000" b="1" u="sng" dirty="0" smtClean="0">
                <a:solidFill>
                  <a:srgbClr val="FF0000"/>
                </a:solidFill>
                <a:cs typeface="B Nazanin" pitchFamily="2" charset="-78"/>
              </a:rPr>
              <a:t>7</a:t>
            </a:r>
            <a:r>
              <a:rPr lang="fa-IR" sz="2000" b="1" u="sng" dirty="0" smtClean="0">
                <a:cs typeface="B Nazanin" pitchFamily="2" charset="-78"/>
              </a:rPr>
              <a:t> </a:t>
            </a:r>
            <a:r>
              <a:rPr lang="fa-IR" sz="2000" b="1" dirty="0" smtClean="0">
                <a:cs typeface="B Nazanin" pitchFamily="2" charset="-78"/>
              </a:rPr>
              <a:t>تا </a:t>
            </a:r>
            <a:r>
              <a:rPr lang="fa-IR" sz="2000" b="1" u="sng" dirty="0" smtClean="0">
                <a:solidFill>
                  <a:srgbClr val="FF0000"/>
                </a:solidFill>
                <a:cs typeface="B Nazanin" pitchFamily="2" charset="-78"/>
              </a:rPr>
              <a:t>10</a:t>
            </a:r>
            <a:r>
              <a:rPr lang="fa-IR" sz="2000" b="1" dirty="0" smtClean="0">
                <a:cs typeface="B Nazanin" pitchFamily="2" charset="-78"/>
              </a:rPr>
              <a:t> درصد از وزن تولد باشد و باید در </a:t>
            </a:r>
            <a:r>
              <a:rPr lang="fa-IR" sz="2000" b="1" u="sng" dirty="0" smtClean="0">
                <a:solidFill>
                  <a:srgbClr val="FF0000"/>
                </a:solidFill>
                <a:cs typeface="B Nazanin" pitchFamily="2" charset="-78"/>
              </a:rPr>
              <a:t>2</a:t>
            </a:r>
            <a:r>
              <a:rPr lang="fa-IR" sz="2000" b="1" dirty="0" smtClean="0">
                <a:cs typeface="B Nazanin" pitchFamily="2" charset="-78"/>
              </a:rPr>
              <a:t>و </a:t>
            </a:r>
            <a:r>
              <a:rPr lang="fa-IR" sz="2000" b="1" dirty="0" smtClean="0">
                <a:solidFill>
                  <a:srgbClr val="FF0000"/>
                </a:solidFill>
                <a:cs typeface="B Nazanin" pitchFamily="2" charset="-78"/>
              </a:rPr>
              <a:t>حداکثر</a:t>
            </a:r>
            <a:r>
              <a:rPr lang="fa-IR" sz="2000" b="1" u="sng" dirty="0" smtClean="0">
                <a:solidFill>
                  <a:srgbClr val="FF0000"/>
                </a:solidFill>
                <a:cs typeface="B Nazanin" pitchFamily="2" charset="-78"/>
              </a:rPr>
              <a:t> 3 </a:t>
            </a:r>
            <a:r>
              <a:rPr lang="fa-IR" sz="2000" b="1" dirty="0" smtClean="0">
                <a:cs typeface="B Nazanin" pitchFamily="2" charset="-78"/>
              </a:rPr>
              <a:t>هفتگی وزن تولد را به دست اورند و این کاهش وزن در صورتی مجاز است که حال عمومی نوزاد خوب باشد و مشکلی از جمله  علایم کم آبی نداشته باشد </a:t>
            </a:r>
            <a:endParaRPr lang="en-US" sz="2000" b="1" dirty="0">
              <a:cs typeface="B Nazanin" pitchFamily="2" charset="-78"/>
            </a:endParaRPr>
          </a:p>
        </p:txBody>
      </p:sp>
      <p:sp>
        <p:nvSpPr>
          <p:cNvPr id="5" name="Flowchart: Predefined Process 4"/>
          <p:cNvSpPr/>
          <p:nvPr/>
        </p:nvSpPr>
        <p:spPr>
          <a:xfrm>
            <a:off x="914400" y="228600"/>
            <a:ext cx="6858000" cy="457200"/>
          </a:xfrm>
          <a:prstGeom prst="flowChartPredefinedProcess">
            <a:avLst/>
          </a:prstGeom>
          <a:solidFill>
            <a:schemeClr val="tx2">
              <a:lumMod val="20000"/>
              <a:lumOff val="80000"/>
            </a:schemeClr>
          </a:solidFill>
          <a:effectLst>
            <a:glow rad="1397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علایم کفایت شیر مادر </a:t>
            </a:r>
            <a:endParaRPr lang="en-US" sz="4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transition spd="slow">
    <p:checke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914400"/>
            <a:ext cx="8305800" cy="5715000"/>
          </a:xfrm>
        </p:spPr>
        <p:txBody>
          <a:bodyPr>
            <a:normAutofit fontScale="92500" lnSpcReduction="10000"/>
          </a:bodyPr>
          <a:lstStyle/>
          <a:p>
            <a:pPr algn="r" rtl="1">
              <a:lnSpc>
                <a:spcPct val="150000"/>
              </a:lnSpc>
            </a:pPr>
            <a:r>
              <a:rPr lang="fa-IR" sz="2000" b="1" u="sng" dirty="0" smtClean="0">
                <a:solidFill>
                  <a:srgbClr val="FF0000"/>
                </a:solidFill>
                <a:cs typeface="B Nazanin" pitchFamily="2" charset="-78"/>
              </a:rPr>
              <a:t>گریه زیاد شیر خوار : </a:t>
            </a:r>
            <a:r>
              <a:rPr lang="fa-IR" sz="2000" b="1" dirty="0" smtClean="0">
                <a:cs typeface="B Nazanin" pitchFamily="2" charset="-78"/>
              </a:rPr>
              <a:t>میتواند به علت خوب پستان نگرفتن ، خیس بودن کهنه ،سرد یا گرم بودن هوا ، شلوغی ، خستگی ،دود سیگار ،نور زیاد ، تاریکی ، تنهایی ، بیماری یا قولنج شیر خوار و....باشد </a:t>
            </a:r>
          </a:p>
          <a:p>
            <a:pPr algn="r" rtl="1">
              <a:lnSpc>
                <a:spcPct val="150000"/>
              </a:lnSpc>
            </a:pPr>
            <a:r>
              <a:rPr lang="fa-IR" sz="2000" b="1" u="sng" dirty="0" smtClean="0">
                <a:solidFill>
                  <a:srgbClr val="FF0000"/>
                </a:solidFill>
                <a:cs typeface="B Nazanin" pitchFamily="2" charset="-78"/>
              </a:rPr>
              <a:t>زود به زود شیر خوردن :  </a:t>
            </a:r>
            <a:r>
              <a:rPr lang="fa-IR" sz="2000" b="1" dirty="0" smtClean="0">
                <a:cs typeface="B Nazanin" pitchFamily="2" charset="-78"/>
              </a:rPr>
              <a:t>به دلیل هضم آسان و قابلیت جذب بالای شیر مادر است یا ممکن است شیر خوار خوب پستان را نگرفته و نتوانسته خوب شیر بخورد و یا اینکه شیر خوار تنها شیر ابتدایی را خورده و سیر نشده است </a:t>
            </a:r>
          </a:p>
          <a:p>
            <a:pPr algn="r" rtl="1">
              <a:lnSpc>
                <a:spcPct val="150000"/>
              </a:lnSpc>
            </a:pPr>
            <a:r>
              <a:rPr lang="fa-IR" sz="2000" b="1" u="sng" dirty="0" smtClean="0">
                <a:solidFill>
                  <a:srgbClr val="FF0000"/>
                </a:solidFill>
                <a:cs typeface="B Nazanin" pitchFamily="2" charset="-78"/>
              </a:rPr>
              <a:t>مکیدن طولانی پستان : </a:t>
            </a:r>
            <a:r>
              <a:rPr lang="fa-IR" sz="2000" b="1" dirty="0" smtClean="0">
                <a:cs typeface="B Nazanin" pitchFamily="2" charset="-78"/>
              </a:rPr>
              <a:t>ممکن است شیر خوار خوب پستان را نگرفته و نتوانسته خوب شیر بخورد </a:t>
            </a:r>
          </a:p>
          <a:p>
            <a:pPr algn="r" rtl="1">
              <a:lnSpc>
                <a:spcPct val="150000"/>
              </a:lnSpc>
            </a:pPr>
            <a:r>
              <a:rPr lang="fa-IR" sz="2000" b="1" u="sng" dirty="0" smtClean="0">
                <a:solidFill>
                  <a:srgbClr val="FF0000"/>
                </a:solidFill>
                <a:cs typeface="B Nazanin" pitchFamily="2" charset="-78"/>
              </a:rPr>
              <a:t>کم بودن شیر روزهای اول : </a:t>
            </a:r>
            <a:r>
              <a:rPr lang="fa-IR" sz="2000" b="1" dirty="0" smtClean="0">
                <a:cs typeface="B Nazanin" pitchFamily="2" charset="-78"/>
              </a:rPr>
              <a:t>مقدار شیر روزهای اول (آغوز ) کم است اما برای نوزاد کافی، ضروری و حیاتی است . کافی نبودن شیر هنگام دوشیدن ملاک میزان تولید شیر نیست زیرا پستان با مکیدن شیرخوار شیر کافی تولید میکند </a:t>
            </a:r>
          </a:p>
          <a:p>
            <a:pPr algn="r" rtl="1">
              <a:lnSpc>
                <a:spcPct val="150000"/>
              </a:lnSpc>
            </a:pPr>
            <a:r>
              <a:rPr lang="fa-IR" sz="2000" b="1" u="sng" dirty="0" smtClean="0">
                <a:solidFill>
                  <a:srgbClr val="FF0000"/>
                </a:solidFill>
                <a:cs typeface="B Nazanin" pitchFamily="2" charset="-78"/>
              </a:rPr>
              <a:t>کوچک بودن پستانها</a:t>
            </a:r>
            <a:r>
              <a:rPr lang="fa-IR" sz="2000" b="1" dirty="0" smtClean="0">
                <a:solidFill>
                  <a:srgbClr val="FF0000"/>
                </a:solidFill>
                <a:cs typeface="B Nazanin" pitchFamily="2" charset="-78"/>
              </a:rPr>
              <a:t>: </a:t>
            </a:r>
            <a:r>
              <a:rPr lang="fa-IR" sz="2000" b="1" dirty="0" smtClean="0">
                <a:cs typeface="B Nazanin" pitchFamily="2" charset="-78"/>
              </a:rPr>
              <a:t>تولید شیر به اندازه پستانها بستگی ندارد و مکیدن مکرر است که موجب تولید شیر بیشتر می گردد </a:t>
            </a:r>
            <a:endParaRPr lang="en-US" sz="2000" b="1" dirty="0">
              <a:cs typeface="B Nazanin" pitchFamily="2" charset="-78"/>
            </a:endParaRPr>
          </a:p>
        </p:txBody>
      </p:sp>
      <p:sp>
        <p:nvSpPr>
          <p:cNvPr id="3" name="Title 2"/>
          <p:cNvSpPr>
            <a:spLocks noGrp="1"/>
          </p:cNvSpPr>
          <p:nvPr>
            <p:ph type="title"/>
          </p:nvPr>
        </p:nvSpPr>
        <p:spPr>
          <a:xfrm>
            <a:off x="457200" y="228600"/>
            <a:ext cx="8229600" cy="868362"/>
          </a:xfrm>
        </p:spPr>
        <p:txBody>
          <a:bodyPr>
            <a:normAutofit/>
          </a:bodyPr>
          <a:lstStyle/>
          <a:p>
            <a:pPr algn="ctr"/>
            <a:r>
              <a:rPr lang="fa-IR" sz="3600" dirty="0" smtClean="0"/>
              <a:t> </a:t>
            </a:r>
            <a:endParaRPr lang="en-US" sz="3600" dirty="0"/>
          </a:p>
        </p:txBody>
      </p:sp>
      <p:sp>
        <p:nvSpPr>
          <p:cNvPr id="4" name="Double Wave 3"/>
          <p:cNvSpPr/>
          <p:nvPr/>
        </p:nvSpPr>
        <p:spPr>
          <a:xfrm>
            <a:off x="914400" y="228600"/>
            <a:ext cx="7391400" cy="685800"/>
          </a:xfrm>
          <a:prstGeom prst="doubleWave">
            <a:avLst>
              <a:gd name="adj1" fmla="val 6250"/>
              <a:gd name="adj2" fmla="val 744"/>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smtClean="0"/>
              <a:t>مواردی که دلیل بر ناکافی بودن شیر مادر نیست</a:t>
            </a:r>
            <a:endParaRPr lang="en-US" sz="2400" b="1" dirty="0"/>
          </a:p>
        </p:txBody>
      </p:sp>
    </p:spTree>
  </p:cSld>
  <p:clrMapOvr>
    <a:masterClrMapping/>
  </p:clrMapOvr>
  <p:transition spd="slow">
    <p:checke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562600"/>
          </a:xfrm>
        </p:spPr>
        <p:txBody>
          <a:bodyPr>
            <a:normAutofit/>
          </a:bodyPr>
          <a:lstStyle/>
          <a:p>
            <a:pPr algn="r" rtl="1">
              <a:lnSpc>
                <a:spcPct val="150000"/>
              </a:lnSpc>
            </a:pPr>
            <a:r>
              <a:rPr lang="fa-IR" sz="2400" b="1" dirty="0" smtClean="0">
                <a:cs typeface="B Nazanin" pitchFamily="2" charset="-78"/>
              </a:rPr>
              <a:t>مهمترین عامل افزایش شیر مادر </a:t>
            </a:r>
            <a:r>
              <a:rPr lang="fa-IR" sz="2400" b="1" dirty="0" smtClean="0">
                <a:solidFill>
                  <a:srgbClr val="FF0000"/>
                </a:solidFill>
                <a:cs typeface="B Nazanin" pitchFamily="2" charset="-78"/>
              </a:rPr>
              <a:t>مکیدن مکرر </a:t>
            </a:r>
            <a:r>
              <a:rPr lang="fa-IR" sz="2400" b="1" dirty="0" smtClean="0">
                <a:cs typeface="B Nazanin" pitchFamily="2" charset="-78"/>
              </a:rPr>
              <a:t>پستان  برحسب میل و تقاضای شیر خوار و </a:t>
            </a:r>
            <a:r>
              <a:rPr lang="fa-IR" sz="2400" b="1" dirty="0" smtClean="0">
                <a:solidFill>
                  <a:srgbClr val="FF0000"/>
                </a:solidFill>
                <a:cs typeface="B Nazanin" pitchFamily="2" charset="-78"/>
              </a:rPr>
              <a:t>شیر دهی شبانه </a:t>
            </a:r>
          </a:p>
          <a:p>
            <a:pPr algn="r" rtl="1">
              <a:lnSpc>
                <a:spcPct val="150000"/>
              </a:lnSpc>
            </a:pPr>
            <a:r>
              <a:rPr lang="fa-IR" sz="2400" b="1" dirty="0" smtClean="0">
                <a:cs typeface="B Nazanin" pitchFamily="2" charset="-78"/>
              </a:rPr>
              <a:t>شروع تغذیه با شیر مادر </a:t>
            </a:r>
            <a:r>
              <a:rPr lang="fa-IR" sz="2400" b="1" dirty="0" smtClean="0">
                <a:solidFill>
                  <a:srgbClr val="FF0000"/>
                </a:solidFill>
                <a:cs typeface="B Nazanin" pitchFamily="2" charset="-78"/>
              </a:rPr>
              <a:t>بلافاصله پس از زایمان </a:t>
            </a:r>
          </a:p>
          <a:p>
            <a:pPr algn="r" rtl="1">
              <a:lnSpc>
                <a:spcPct val="150000"/>
              </a:lnSpc>
            </a:pPr>
            <a:r>
              <a:rPr lang="fa-IR" sz="2400" b="1" dirty="0" smtClean="0">
                <a:solidFill>
                  <a:srgbClr val="FF0000"/>
                </a:solidFill>
                <a:cs typeface="B Nazanin" pitchFamily="2" charset="-78"/>
              </a:rPr>
              <a:t>هم اتاقی مادر و نوزاد </a:t>
            </a:r>
            <a:r>
              <a:rPr lang="fa-IR" sz="2400" b="1" dirty="0" smtClean="0">
                <a:cs typeface="B Nazanin" pitchFamily="2" charset="-78"/>
              </a:rPr>
              <a:t>ازبدو تولد و وضعیت صحیح شیر دهی </a:t>
            </a:r>
          </a:p>
          <a:p>
            <a:pPr algn="r" rtl="1">
              <a:lnSpc>
                <a:spcPct val="150000"/>
              </a:lnSpc>
            </a:pPr>
            <a:r>
              <a:rPr lang="fa-IR" sz="2400" b="1" dirty="0" smtClean="0">
                <a:cs typeface="B Nazanin" pitchFamily="2" charset="-78"/>
              </a:rPr>
              <a:t>بیدار کردن شیر خوار در صورت خواب بودن اووشیردهی در طول روز هر 1/5 تا 2 ساعت یکبار و در شب هر 3 ساعت یکبار </a:t>
            </a:r>
          </a:p>
          <a:p>
            <a:pPr algn="r" rtl="1">
              <a:lnSpc>
                <a:spcPct val="150000"/>
              </a:lnSpc>
            </a:pPr>
            <a:r>
              <a:rPr lang="fa-IR" sz="2400" b="1" dirty="0" smtClean="0">
                <a:solidFill>
                  <a:srgbClr val="FF0000"/>
                </a:solidFill>
                <a:cs typeface="B Nazanin" pitchFamily="2" charset="-78"/>
              </a:rPr>
              <a:t>مصرف غذاهای مغذی توسط مادر  </a:t>
            </a:r>
            <a:r>
              <a:rPr lang="fa-IR" sz="2400" b="1" dirty="0" smtClean="0">
                <a:cs typeface="B Nazanin" pitchFamily="2" charset="-78"/>
              </a:rPr>
              <a:t>به دفعات بیشتر و به مقدار کمتر و استفاده از آب و سایرمایعات در حد رفع تشنگی </a:t>
            </a:r>
          </a:p>
          <a:p>
            <a:pPr algn="r" rtl="1">
              <a:lnSpc>
                <a:spcPct val="150000"/>
              </a:lnSpc>
            </a:pPr>
            <a:r>
              <a:rPr lang="fa-IR" sz="2400" b="1" dirty="0" smtClean="0">
                <a:cs typeface="B Nazanin" pitchFamily="2" charset="-78"/>
              </a:rPr>
              <a:t>شیر دهی از هر دو پستان و رعایت </a:t>
            </a:r>
            <a:r>
              <a:rPr lang="fa-IR" sz="2400" b="1" dirty="0" smtClean="0">
                <a:solidFill>
                  <a:srgbClr val="FF0000"/>
                </a:solidFill>
                <a:cs typeface="B Nazanin" pitchFamily="2" charset="-78"/>
              </a:rPr>
              <a:t>تغذیه انحصاری </a:t>
            </a:r>
            <a:r>
              <a:rPr lang="fa-IR" sz="2400" b="1" dirty="0" smtClean="0">
                <a:cs typeface="B Nazanin" pitchFamily="2" charset="-78"/>
              </a:rPr>
              <a:t>با شیر مادر </a:t>
            </a:r>
          </a:p>
          <a:p>
            <a:pPr algn="r" rtl="1"/>
            <a:endParaRPr lang="fa-IR" b="1" dirty="0" smtClean="0"/>
          </a:p>
          <a:p>
            <a:pPr algn="r" rtl="1"/>
            <a:endParaRPr lang="en-US" b="1" dirty="0"/>
          </a:p>
        </p:txBody>
      </p:sp>
      <p:sp>
        <p:nvSpPr>
          <p:cNvPr id="4" name="Horizontal Scroll 3"/>
          <p:cNvSpPr/>
          <p:nvPr/>
        </p:nvSpPr>
        <p:spPr>
          <a:xfrm>
            <a:off x="1447800" y="152400"/>
            <a:ext cx="6324600" cy="533400"/>
          </a:xfrm>
          <a:prstGeom prst="horizontalScroll">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b="1" dirty="0" smtClean="0">
                <a:ln w="18000">
                  <a:solidFill>
                    <a:schemeClr val="accent2">
                      <a:satMod val="140000"/>
                    </a:schemeClr>
                  </a:solidFill>
                  <a:prstDash val="solid"/>
                  <a:miter lim="800000"/>
                </a:ln>
                <a:solidFill>
                  <a:schemeClr val="bg2">
                    <a:lumMod val="25000"/>
                  </a:schemeClr>
                </a:solidFill>
                <a:effectLst>
                  <a:outerShdw blurRad="25500" dist="23000" dir="7020000" algn="tl">
                    <a:srgbClr val="000000">
                      <a:alpha val="50000"/>
                    </a:srgbClr>
                  </a:outerShdw>
                </a:effectLst>
              </a:rPr>
              <a:t>اقدامات لازم برای افزایش شیر مادر </a:t>
            </a:r>
            <a:endParaRPr lang="en-US" sz="3600" b="1" dirty="0">
              <a:ln w="18000">
                <a:solidFill>
                  <a:schemeClr val="accent2">
                    <a:satMod val="140000"/>
                  </a:schemeClr>
                </a:solidFill>
                <a:prstDash val="solid"/>
                <a:miter lim="800000"/>
              </a:ln>
              <a:solidFill>
                <a:schemeClr val="bg2">
                  <a:lumMod val="25000"/>
                </a:schemeClr>
              </a:solid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a:bodyPr>
          <a:lstStyle/>
          <a:p>
            <a:pPr algn="r" rtl="1">
              <a:lnSpc>
                <a:spcPct val="150000"/>
              </a:lnSpc>
            </a:pPr>
            <a:r>
              <a:rPr lang="fa-IR" sz="2000" b="1" dirty="0" smtClean="0">
                <a:solidFill>
                  <a:srgbClr val="FF0000"/>
                </a:solidFill>
                <a:cs typeface="B Nazanin" pitchFamily="2" charset="-78"/>
              </a:rPr>
              <a:t>استفاده نکردن از دخانیات </a:t>
            </a:r>
            <a:r>
              <a:rPr lang="fa-IR" sz="2000" b="1" dirty="0" smtClean="0">
                <a:cs typeface="B Nazanin" pitchFamily="2" charset="-78"/>
              </a:rPr>
              <a:t>زیرا مصرف دخانیات سبب کاهش تولید شیر ، افزایش احتمال مرگ ناگهانی نوزاد ، افزایش عفونت گوش میانی و عفونتهای تنفسی تحتانی وافزایش دردهای قولنجی در نوزاد میگردد </a:t>
            </a:r>
          </a:p>
          <a:p>
            <a:pPr algn="r" rtl="1">
              <a:lnSpc>
                <a:spcPct val="150000"/>
              </a:lnSpc>
            </a:pPr>
            <a:r>
              <a:rPr lang="fa-IR" sz="2000" b="1" dirty="0" smtClean="0">
                <a:solidFill>
                  <a:srgbClr val="FF0000"/>
                </a:solidFill>
                <a:cs typeface="B Nazanin" pitchFamily="2" charset="-78"/>
              </a:rPr>
              <a:t>استفاده نکردن  قرصهای پیشگیری از بارداری ترکیبی</a:t>
            </a:r>
          </a:p>
          <a:p>
            <a:pPr algn="r" rtl="1">
              <a:lnSpc>
                <a:spcPct val="150000"/>
              </a:lnSpc>
            </a:pPr>
            <a:r>
              <a:rPr lang="fa-IR" sz="2000" b="1" dirty="0" smtClean="0">
                <a:cs typeface="B Nazanin" pitchFamily="2" charset="-78"/>
              </a:rPr>
              <a:t>خواب و </a:t>
            </a:r>
            <a:r>
              <a:rPr lang="fa-IR" sz="2000" b="1" dirty="0" smtClean="0">
                <a:solidFill>
                  <a:srgbClr val="FF0000"/>
                </a:solidFill>
                <a:cs typeface="B Nazanin" pitchFamily="2" charset="-78"/>
              </a:rPr>
              <a:t>استراحت کافی </a:t>
            </a:r>
            <a:r>
              <a:rPr lang="fa-IR" sz="2000" b="1" dirty="0" smtClean="0">
                <a:cs typeface="B Nazanin" pitchFamily="2" charset="-78"/>
              </a:rPr>
              <a:t>و فعالیت جسمی مناسب </a:t>
            </a:r>
          </a:p>
          <a:p>
            <a:pPr algn="r" rtl="1">
              <a:lnSpc>
                <a:spcPct val="150000"/>
              </a:lnSpc>
            </a:pPr>
            <a:r>
              <a:rPr lang="fa-IR" sz="2000" b="1" dirty="0" smtClean="0">
                <a:cs typeface="B Nazanin" pitchFamily="2" charset="-78"/>
              </a:rPr>
              <a:t>استفاده از برخی </a:t>
            </a:r>
            <a:r>
              <a:rPr lang="fa-IR" sz="2000" b="1" dirty="0" smtClean="0">
                <a:solidFill>
                  <a:srgbClr val="FF0000"/>
                </a:solidFill>
                <a:cs typeface="B Nazanin" pitchFamily="2" charset="-78"/>
              </a:rPr>
              <a:t>داروهای گیاهی شیر افزا </a:t>
            </a:r>
            <a:r>
              <a:rPr lang="fa-IR" sz="2000" b="1" dirty="0" smtClean="0">
                <a:cs typeface="B Nazanin" pitchFamily="2" charset="-78"/>
              </a:rPr>
              <a:t>با تجویز پزشک </a:t>
            </a:r>
          </a:p>
          <a:p>
            <a:pPr algn="r" rtl="1">
              <a:lnSpc>
                <a:spcPct val="150000"/>
              </a:lnSpc>
            </a:pPr>
            <a:r>
              <a:rPr lang="fa-IR" sz="2000" b="1" dirty="0" smtClean="0">
                <a:solidFill>
                  <a:srgbClr val="FF0000"/>
                </a:solidFill>
                <a:cs typeface="B Nazanin" pitchFamily="2" charset="-78"/>
              </a:rPr>
              <a:t>درمان بیماریهایی </a:t>
            </a:r>
            <a:r>
              <a:rPr lang="fa-IR" sz="2000" b="1" dirty="0" smtClean="0">
                <a:cs typeface="B Nazanin" pitchFamily="2" charset="-78"/>
              </a:rPr>
              <a:t>مانند دیابت ، هیپوتیروییدی و آنمی</a:t>
            </a:r>
          </a:p>
          <a:p>
            <a:pPr algn="r" rtl="1">
              <a:lnSpc>
                <a:spcPct val="150000"/>
              </a:lnSpc>
            </a:pPr>
            <a:r>
              <a:rPr lang="fa-IR" sz="2000" b="1" dirty="0" smtClean="0">
                <a:solidFill>
                  <a:srgbClr val="FF0000"/>
                </a:solidFill>
                <a:cs typeface="B Nazanin" pitchFamily="2" charset="-78"/>
              </a:rPr>
              <a:t>بیشتر نمودن دفعات شیر دهی در عصر وشب </a:t>
            </a:r>
            <a:r>
              <a:rPr lang="fa-IR" sz="2000" b="1" dirty="0" smtClean="0">
                <a:cs typeface="B Nazanin" pitchFamily="2" charset="-78"/>
              </a:rPr>
              <a:t>به دلیل بالاترین حدترشح میزان هورمونهای تولید کننده شیر در بین ساعات 2تا6 صبح</a:t>
            </a:r>
            <a:endParaRPr lang="en-US" sz="2000" b="1" dirty="0">
              <a:cs typeface="B Nazanin" pitchFamily="2" charset="-78"/>
            </a:endParaRPr>
          </a:p>
        </p:txBody>
      </p:sp>
      <p:sp>
        <p:nvSpPr>
          <p:cNvPr id="3" name="Horizontal Scroll 2"/>
          <p:cNvSpPr/>
          <p:nvPr/>
        </p:nvSpPr>
        <p:spPr>
          <a:xfrm>
            <a:off x="1447800" y="152400"/>
            <a:ext cx="6324600" cy="533400"/>
          </a:xfrm>
          <a:prstGeom prst="horizontalScroll">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b="1" dirty="0" smtClean="0">
                <a:ln w="18000">
                  <a:solidFill>
                    <a:schemeClr val="accent2">
                      <a:satMod val="140000"/>
                    </a:schemeClr>
                  </a:solidFill>
                  <a:prstDash val="solid"/>
                  <a:miter lim="800000"/>
                </a:ln>
                <a:solidFill>
                  <a:schemeClr val="bg2">
                    <a:lumMod val="25000"/>
                  </a:schemeClr>
                </a:solidFill>
                <a:effectLst>
                  <a:outerShdw blurRad="25500" dist="23000" dir="7020000" algn="tl">
                    <a:srgbClr val="000000">
                      <a:alpha val="50000"/>
                    </a:srgbClr>
                  </a:outerShdw>
                </a:effectLst>
              </a:rPr>
              <a:t>اقدامات لازم برای افزایش شیر مادر </a:t>
            </a:r>
            <a:endParaRPr lang="en-US" sz="3600" b="1" dirty="0">
              <a:ln w="18000">
                <a:solidFill>
                  <a:schemeClr val="accent2">
                    <a:satMod val="140000"/>
                  </a:schemeClr>
                </a:solidFill>
                <a:prstDash val="solid"/>
                <a:miter lim="800000"/>
              </a:ln>
              <a:solidFill>
                <a:schemeClr val="bg2">
                  <a:lumMod val="25000"/>
                </a:schemeClr>
              </a:solid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990600"/>
            <a:ext cx="8305800" cy="5562600"/>
          </a:xfrm>
        </p:spPr>
        <p:txBody>
          <a:bodyPr>
            <a:noAutofit/>
          </a:bodyPr>
          <a:lstStyle/>
          <a:p>
            <a:pPr algn="r" rtl="1"/>
            <a:r>
              <a:rPr lang="fa-IR" sz="1800" b="1" dirty="0" smtClean="0">
                <a:solidFill>
                  <a:srgbClr val="FF0000"/>
                </a:solidFill>
                <a:cs typeface="B Nazanin" pitchFamily="2" charset="-78"/>
              </a:rPr>
              <a:t>دلایل دوشیدن شیر </a:t>
            </a:r>
          </a:p>
          <a:p>
            <a:pPr algn="r" rtl="1">
              <a:buFont typeface="Wingdings" pitchFamily="2" charset="2"/>
              <a:buChar char="q"/>
            </a:pPr>
            <a:r>
              <a:rPr lang="fa-IR" sz="1800" b="1" dirty="0" smtClean="0">
                <a:cs typeface="B Nazanin" pitchFamily="2" charset="-78"/>
              </a:rPr>
              <a:t>اشتغال مادر </a:t>
            </a:r>
          </a:p>
          <a:p>
            <a:pPr algn="r" rtl="1">
              <a:buFont typeface="Wingdings" pitchFamily="2" charset="2"/>
              <a:buChar char="q"/>
            </a:pPr>
            <a:r>
              <a:rPr lang="fa-IR" sz="1800" b="1" dirty="0" smtClean="0">
                <a:cs typeface="B Nazanin" pitchFamily="2" charset="-78"/>
              </a:rPr>
              <a:t>بستری بودن نوزاد </a:t>
            </a:r>
          </a:p>
          <a:p>
            <a:pPr algn="r" rtl="1">
              <a:buFont typeface="Wingdings" pitchFamily="2" charset="2"/>
              <a:buChar char="q"/>
            </a:pPr>
            <a:r>
              <a:rPr lang="fa-IR" sz="1800" b="1" dirty="0" smtClean="0">
                <a:cs typeface="B Nazanin" pitchFamily="2" charset="-78"/>
              </a:rPr>
              <a:t>بیماری مادر </a:t>
            </a:r>
          </a:p>
          <a:p>
            <a:pPr algn="r" rtl="1">
              <a:buFont typeface="Wingdings" pitchFamily="2" charset="2"/>
              <a:buChar char="q"/>
            </a:pPr>
            <a:r>
              <a:rPr lang="fa-IR" sz="1800" b="1" dirty="0" smtClean="0">
                <a:cs typeface="B Nazanin" pitchFamily="2" charset="-78"/>
              </a:rPr>
              <a:t>احتقان پستان مادر </a:t>
            </a:r>
          </a:p>
          <a:p>
            <a:pPr algn="r" rtl="1">
              <a:buFont typeface="Wingdings" pitchFamily="2" charset="2"/>
              <a:buChar char="q"/>
            </a:pPr>
            <a:r>
              <a:rPr lang="fa-IR" sz="1800" b="1" dirty="0" smtClean="0">
                <a:cs typeface="B Nazanin" pitchFamily="2" charset="-78"/>
              </a:rPr>
              <a:t>جدایی مادر و شیر خوار به دلیل</a:t>
            </a:r>
          </a:p>
          <a:p>
            <a:pPr algn="r" rtl="1">
              <a:buNone/>
            </a:pPr>
            <a:endParaRPr lang="fa-IR" sz="1800" b="1" dirty="0" smtClean="0">
              <a:cs typeface="B Nazanin" pitchFamily="2" charset="-78"/>
            </a:endParaRPr>
          </a:p>
          <a:p>
            <a:pPr algn="r" rtl="1">
              <a:buNone/>
            </a:pPr>
            <a:r>
              <a:rPr lang="fa-IR" sz="1800" b="1" dirty="0" smtClean="0">
                <a:solidFill>
                  <a:srgbClr val="FF0000"/>
                </a:solidFill>
                <a:cs typeface="B Nazanin" pitchFamily="2" charset="-78"/>
              </a:rPr>
              <a:t>نکات قابل توجه قبل ازدوشیدن شیر</a:t>
            </a:r>
          </a:p>
          <a:p>
            <a:pPr algn="r" rtl="1">
              <a:buFont typeface="Wingdings" pitchFamily="2" charset="2"/>
              <a:buChar char="q"/>
            </a:pPr>
            <a:r>
              <a:rPr lang="fa-IR" sz="1800" b="1" dirty="0" smtClean="0">
                <a:cs typeface="B Nazanin" pitchFamily="2" charset="-78"/>
              </a:rPr>
              <a:t> محل مناسب </a:t>
            </a:r>
          </a:p>
          <a:p>
            <a:pPr algn="r" rtl="1">
              <a:buFont typeface="Wingdings" pitchFamily="2" charset="2"/>
              <a:buChar char="q"/>
            </a:pPr>
            <a:r>
              <a:rPr lang="fa-IR" sz="1800" b="1" dirty="0" smtClean="0">
                <a:cs typeface="B Nazanin" pitchFamily="2" charset="-78"/>
              </a:rPr>
              <a:t>آرامش و استراحت مادر </a:t>
            </a:r>
          </a:p>
          <a:p>
            <a:pPr algn="r" rtl="1">
              <a:buFont typeface="Wingdings" pitchFamily="2" charset="2"/>
              <a:buChar char="q"/>
            </a:pPr>
            <a:r>
              <a:rPr lang="fa-IR" sz="1800" b="1" dirty="0" smtClean="0">
                <a:cs typeface="B Nazanin" pitchFamily="2" charset="-78"/>
              </a:rPr>
              <a:t>شستن دستها قبل از دوشیدن شیر توسط مادر</a:t>
            </a:r>
          </a:p>
          <a:p>
            <a:pPr algn="r" rtl="1">
              <a:buFont typeface="Wingdings" pitchFamily="2" charset="2"/>
              <a:buChar char="q"/>
            </a:pPr>
            <a:r>
              <a:rPr lang="fa-IR" sz="1800" b="1" dirty="0" smtClean="0">
                <a:cs typeface="B Nazanin" pitchFamily="2" charset="-78"/>
              </a:rPr>
              <a:t>دوش گرفتن </a:t>
            </a:r>
          </a:p>
          <a:p>
            <a:pPr algn="r" rtl="1">
              <a:buFont typeface="Wingdings" pitchFamily="2" charset="2"/>
              <a:buChar char="q"/>
            </a:pPr>
            <a:r>
              <a:rPr lang="fa-IR" sz="1800" b="1" dirty="0" smtClean="0">
                <a:cs typeface="B Nazanin" pitchFamily="2" charset="-78"/>
              </a:rPr>
              <a:t>مصرف مایعات گرم مثل شیر یا چای کم رنگ و یا مایعات نشاط آور مثل آب میوه حاوی ویتامین ث </a:t>
            </a:r>
          </a:p>
          <a:p>
            <a:pPr algn="r" rtl="1">
              <a:buFont typeface="Wingdings" pitchFamily="2" charset="2"/>
              <a:buChar char="q"/>
            </a:pPr>
            <a:r>
              <a:rPr lang="fa-IR" sz="1800" b="1" dirty="0" smtClean="0">
                <a:cs typeface="B Nazanin" pitchFamily="2" charset="-78"/>
              </a:rPr>
              <a:t>فکر کردن به کودک </a:t>
            </a:r>
          </a:p>
          <a:p>
            <a:pPr algn="r" rtl="1">
              <a:buFont typeface="Wingdings" pitchFamily="2" charset="2"/>
              <a:buChar char="q"/>
            </a:pPr>
            <a:r>
              <a:rPr lang="fa-IR" sz="1800" b="1" dirty="0" smtClean="0">
                <a:cs typeface="B Nazanin" pitchFamily="2" charset="-78"/>
              </a:rPr>
              <a:t>شنیدن صدا یا تصویر او </a:t>
            </a:r>
          </a:p>
          <a:p>
            <a:pPr algn="r" rtl="1">
              <a:buFont typeface="Wingdings" pitchFamily="2" charset="2"/>
              <a:buChar char="q"/>
            </a:pPr>
            <a:r>
              <a:rPr lang="fa-IR" sz="1800" b="1" dirty="0" smtClean="0">
                <a:cs typeface="B Nazanin" pitchFamily="2" charset="-78"/>
              </a:rPr>
              <a:t>ماساژپستان و گذاشتن حوله گرم روی پستان به مدت 5 تا 10 دقیقه </a:t>
            </a:r>
            <a:endParaRPr lang="en-US" sz="1800" b="1" dirty="0">
              <a:cs typeface="B Nazanin" pitchFamily="2" charset="-78"/>
            </a:endParaRPr>
          </a:p>
        </p:txBody>
      </p:sp>
      <p:sp>
        <p:nvSpPr>
          <p:cNvPr id="4" name="Horizontal Scroll 3"/>
          <p:cNvSpPr/>
          <p:nvPr/>
        </p:nvSpPr>
        <p:spPr>
          <a:xfrm>
            <a:off x="1219200" y="152400"/>
            <a:ext cx="6781800" cy="762000"/>
          </a:xfrm>
          <a:prstGeom prst="horizontalScroll">
            <a:avLst/>
          </a:prstGeom>
          <a:solidFill>
            <a:schemeClr val="accent1">
              <a:lumMod val="20000"/>
              <a:lumOff val="80000"/>
            </a:schemeClr>
          </a:solidFill>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dirty="0" smtClean="0"/>
              <a:t>  </a:t>
            </a:r>
            <a:r>
              <a:rPr lang="fa-IR" sz="4400" dirty="0" smtClean="0">
                <a:solidFill>
                  <a:schemeClr val="accent2">
                    <a:lumMod val="50000"/>
                  </a:schemeClr>
                </a:solidFill>
              </a:rPr>
              <a:t>دوشیدن شیر </a:t>
            </a:r>
            <a:endParaRPr lang="en-US" sz="3600" dirty="0">
              <a:solidFill>
                <a:schemeClr val="accent2">
                  <a:lumMod val="50000"/>
                </a:schemeClr>
              </a:solidFill>
            </a:endParaRPr>
          </a:p>
        </p:txBody>
      </p:sp>
    </p:spTree>
  </p:cSld>
  <p:clrMapOvr>
    <a:masterClrMapping/>
  </p:clrMapOvr>
  <p:transition spd="slow">
    <p:checke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296361"/>
          </a:xfrm>
        </p:spPr>
        <p:txBody>
          <a:bodyPr/>
          <a:lstStyle/>
          <a:p>
            <a:pPr algn="ctr" rtl="1"/>
            <a:r>
              <a:rPr lang="fa-IR" dirty="0" smtClean="0"/>
              <a:t>مطالب آموزشی تغذیه با شیر مادر </a:t>
            </a:r>
            <a:endParaRPr lang="fa-IR" dirty="0"/>
          </a:p>
        </p:txBody>
      </p:sp>
      <p:sp>
        <p:nvSpPr>
          <p:cNvPr id="3" name="Subtitle 2"/>
          <p:cNvSpPr>
            <a:spLocks noGrp="1"/>
          </p:cNvSpPr>
          <p:nvPr>
            <p:ph type="subTitle" idx="1"/>
          </p:nvPr>
        </p:nvSpPr>
        <p:spPr>
          <a:xfrm>
            <a:off x="685800" y="4724399"/>
            <a:ext cx="7772400" cy="86911"/>
          </a:xfrm>
        </p:spPr>
        <p:txBody>
          <a:bodyPr>
            <a:normAutofit fontScale="25000" lnSpcReduction="20000"/>
          </a:bodyPr>
          <a:lstStyle/>
          <a:p>
            <a:endParaRPr lang="fa-IR" dirty="0"/>
          </a:p>
        </p:txBody>
      </p:sp>
    </p:spTree>
  </p:cSld>
  <p:clrMapOvr>
    <a:masterClrMapping/>
  </p:clrMapOvr>
  <p:transition spd="slow">
    <p:checker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491"/>
          </a:xfrm>
        </p:spPr>
        <p:txBody>
          <a:bodyPr>
            <a:normAutofit/>
          </a:bodyPr>
          <a:lstStyle/>
          <a:p>
            <a:pPr algn="r" rtl="1">
              <a:lnSpc>
                <a:spcPct val="150000"/>
              </a:lnSpc>
            </a:pPr>
            <a:r>
              <a:rPr lang="fa-IR" sz="2000" b="1" u="sng" dirty="0" smtClean="0">
                <a:solidFill>
                  <a:srgbClr val="FF0000"/>
                </a:solidFill>
                <a:cs typeface="B Nazanin" pitchFamily="2" charset="-78"/>
              </a:rPr>
              <a:t>دوشیدن بادست : </a:t>
            </a:r>
            <a:r>
              <a:rPr lang="fa-IR" sz="2000" b="1" dirty="0" smtClean="0">
                <a:cs typeface="B Nazanin" pitchFamily="2" charset="-78"/>
              </a:rPr>
              <a:t>علاوه برنکات ذکر شده قبلی  مادرظرف را نزدیک پستانش قرار داده و انگشت شست بالای هاله پستان و سایر انگشتان زیر پستان قراردهد مادرمیبایست انگشتان خود را به طرف قفسه سینه فشار داده سپس رها کرده و قسمت لبه هاله راجهت خروج شیر فشار دهد به منظور تخلیه تمام مجاری شیر لازم است محل فشار دادن دست را عوض کرده و بعد همان عمل را با دست دیگر تکرار نماید </a:t>
            </a:r>
          </a:p>
          <a:p>
            <a:pPr algn="r" rtl="1">
              <a:lnSpc>
                <a:spcPct val="150000"/>
              </a:lnSpc>
            </a:pPr>
            <a:r>
              <a:rPr lang="fa-IR" sz="2000" b="1" u="sng" dirty="0" smtClean="0">
                <a:solidFill>
                  <a:srgbClr val="FF0000"/>
                </a:solidFill>
                <a:cs typeface="B Nazanin" pitchFamily="2" charset="-78"/>
              </a:rPr>
              <a:t>شیردوش دستی: </a:t>
            </a:r>
            <a:r>
              <a:rPr lang="fa-IR" sz="2000" b="1" dirty="0" smtClean="0">
                <a:cs typeface="B Nazanin" pitchFamily="2" charset="-78"/>
              </a:rPr>
              <a:t>در این روش موقعی که پستانها نرم هستند کارایی ندارد</a:t>
            </a:r>
          </a:p>
          <a:p>
            <a:pPr algn="r" rtl="1">
              <a:lnSpc>
                <a:spcPct val="150000"/>
              </a:lnSpc>
            </a:pPr>
            <a:r>
              <a:rPr lang="fa-IR" sz="2000" b="1" u="sng" dirty="0" smtClean="0">
                <a:solidFill>
                  <a:srgbClr val="FF0000"/>
                </a:solidFill>
                <a:cs typeface="B Nazanin" pitchFamily="2" charset="-78"/>
              </a:rPr>
              <a:t>شیر دوش برقی :</a:t>
            </a:r>
            <a:r>
              <a:rPr lang="fa-IR" sz="2000" b="1" dirty="0" smtClean="0">
                <a:solidFill>
                  <a:srgbClr val="FF0000"/>
                </a:solidFill>
                <a:cs typeface="B Nazanin" pitchFamily="2" charset="-78"/>
              </a:rPr>
              <a:t> </a:t>
            </a:r>
            <a:r>
              <a:rPr lang="fa-IR" sz="2000" b="1" dirty="0" smtClean="0">
                <a:cs typeface="B Nazanin" pitchFamily="2" charset="-78"/>
              </a:rPr>
              <a:t>در این روش جریان شیر بیشتر است و در بیمارستانهای دوستدار کودک در صورت نیاز در اختیار مادر قرار می گیرد </a:t>
            </a:r>
            <a:endParaRPr lang="en-US" sz="2000" b="1" dirty="0">
              <a:cs typeface="B Nazanin" pitchFamily="2" charset="-78"/>
            </a:endParaRPr>
          </a:p>
        </p:txBody>
      </p:sp>
      <p:sp>
        <p:nvSpPr>
          <p:cNvPr id="4" name="Flowchart: Punched Tape 3"/>
          <p:cNvSpPr/>
          <p:nvPr/>
        </p:nvSpPr>
        <p:spPr>
          <a:xfrm>
            <a:off x="1295400" y="228600"/>
            <a:ext cx="6172200" cy="685800"/>
          </a:xfrm>
          <a:prstGeom prst="flowChartPunchedTap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400" b="1" dirty="0" smtClean="0">
                <a:ln w="18000">
                  <a:solidFill>
                    <a:schemeClr val="accent2">
                      <a:satMod val="140000"/>
                    </a:schemeClr>
                  </a:solidFill>
                  <a:prstDash val="solid"/>
                  <a:miter lim="800000"/>
                </a:ln>
                <a:solidFill>
                  <a:schemeClr val="bg2">
                    <a:lumMod val="75000"/>
                  </a:schemeClr>
                </a:solidFill>
                <a:effectLst>
                  <a:outerShdw blurRad="25500" dist="23000" dir="7020000" algn="tl">
                    <a:srgbClr val="000000">
                      <a:alpha val="50000"/>
                    </a:srgbClr>
                  </a:outerShdw>
                </a:effectLst>
              </a:rPr>
              <a:t>روشهای دوشیدن شیر </a:t>
            </a:r>
            <a:endParaRPr lang="en-US" sz="4400" b="1" dirty="0">
              <a:ln w="18000">
                <a:solidFill>
                  <a:schemeClr val="accent2">
                    <a:satMod val="140000"/>
                  </a:schemeClr>
                </a:solidFill>
                <a:prstDash val="solid"/>
                <a:miter lim="800000"/>
              </a:ln>
              <a:solidFill>
                <a:schemeClr val="bg2">
                  <a:lumMod val="75000"/>
                </a:schemeClr>
              </a:solid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a:bodyPr>
          <a:lstStyle/>
          <a:p>
            <a:pPr algn="r" rtl="1">
              <a:lnSpc>
                <a:spcPct val="150000"/>
              </a:lnSpc>
            </a:pPr>
            <a:r>
              <a:rPr lang="fa-IR" sz="2000" b="1" dirty="0" smtClean="0">
                <a:cs typeface="B Nazanin" pitchFamily="2" charset="-78"/>
              </a:rPr>
              <a:t>انتخاب یک ظرف دهانه گشاد ترجیحا از </a:t>
            </a:r>
            <a:r>
              <a:rPr lang="fa-IR" sz="2000" b="1" u="sng" dirty="0" smtClean="0">
                <a:cs typeface="B Nazanin" pitchFamily="2" charset="-78"/>
              </a:rPr>
              <a:t>جنس شیشه و یا ازجنس پلاستیکی سخت و شفاف </a:t>
            </a:r>
          </a:p>
          <a:p>
            <a:pPr algn="r" rtl="1">
              <a:lnSpc>
                <a:spcPct val="150000"/>
              </a:lnSpc>
            </a:pPr>
            <a:r>
              <a:rPr lang="fa-IR" sz="2000" b="1" dirty="0" smtClean="0">
                <a:cs typeface="B Nazanin" pitchFamily="2" charset="-78"/>
              </a:rPr>
              <a:t>شستن ظرف با آب و صابون از روز قبل </a:t>
            </a:r>
          </a:p>
          <a:p>
            <a:pPr algn="r" rtl="1">
              <a:lnSpc>
                <a:spcPct val="150000"/>
              </a:lnSpc>
            </a:pPr>
            <a:r>
              <a:rPr lang="fa-IR" sz="2000" b="1" dirty="0" smtClean="0">
                <a:cs typeface="B Nazanin" pitchFamily="2" charset="-78"/>
              </a:rPr>
              <a:t>شستن داخل ظرف با آب جوش </a:t>
            </a:r>
          </a:p>
          <a:p>
            <a:pPr algn="r" rtl="1">
              <a:lnSpc>
                <a:spcPct val="150000"/>
              </a:lnSpc>
            </a:pPr>
            <a:r>
              <a:rPr lang="fa-IR" sz="2000" b="1" dirty="0" smtClean="0">
                <a:cs typeface="B Nazanin" pitchFamily="2" charset="-78"/>
              </a:rPr>
              <a:t>ظرف انتخاب شده به میزان سه چهارم پرشده و گذاردن برچسب تاریخ دوشیدن شیر</a:t>
            </a:r>
          </a:p>
          <a:p>
            <a:pPr algn="r" rtl="1">
              <a:lnSpc>
                <a:spcPct val="150000"/>
              </a:lnSpc>
            </a:pPr>
            <a:r>
              <a:rPr lang="fa-IR" sz="2000" b="1" dirty="0" smtClean="0">
                <a:solidFill>
                  <a:srgbClr val="FF0000"/>
                </a:solidFill>
                <a:cs typeface="B Nazanin" pitchFamily="2" charset="-78"/>
              </a:rPr>
              <a:t>مدت ذخیره سازی شیر دوشیده شده :</a:t>
            </a:r>
          </a:p>
          <a:p>
            <a:pPr algn="r" rtl="1">
              <a:lnSpc>
                <a:spcPct val="150000"/>
              </a:lnSpc>
            </a:pPr>
            <a:r>
              <a:rPr lang="fa-IR" sz="2000" b="1" dirty="0" smtClean="0">
                <a:cs typeface="B Nazanin" pitchFamily="2" charset="-78"/>
              </a:rPr>
              <a:t>در درجه حرارت اتاق ( 25 درجه که در معرض منبع حرارتی و نور نباشد ) تا 4 ساعت </a:t>
            </a:r>
          </a:p>
          <a:p>
            <a:pPr algn="r" rtl="1">
              <a:lnSpc>
                <a:spcPct val="150000"/>
              </a:lnSpc>
            </a:pPr>
            <a:r>
              <a:rPr lang="fa-IR" sz="2000" b="1" dirty="0" smtClean="0">
                <a:cs typeface="B Nazanin" pitchFamily="2" charset="-78"/>
              </a:rPr>
              <a:t>در یخچال ( دمای 2 تا 4 درجه ) تا 48 ساعت </a:t>
            </a:r>
          </a:p>
          <a:p>
            <a:pPr algn="r" rtl="1">
              <a:lnSpc>
                <a:spcPct val="150000"/>
              </a:lnSpc>
            </a:pPr>
            <a:r>
              <a:rPr lang="fa-IR" sz="2000" b="1" dirty="0" smtClean="0">
                <a:cs typeface="B Nazanin" pitchFamily="2" charset="-78"/>
              </a:rPr>
              <a:t>در جایخی یخچال تا 2 هفته و در فریزر خانگی تا 3 ماه </a:t>
            </a:r>
          </a:p>
          <a:p>
            <a:pPr algn="r" rtl="1"/>
            <a:endParaRPr lang="fa-IR" dirty="0" smtClean="0"/>
          </a:p>
          <a:p>
            <a:pPr algn="r" rtl="1">
              <a:buNone/>
            </a:pPr>
            <a:endParaRPr lang="fa-IR" dirty="0" smtClean="0"/>
          </a:p>
          <a:p>
            <a:pPr algn="r" rtl="1"/>
            <a:endParaRPr lang="en-US" dirty="0"/>
          </a:p>
        </p:txBody>
      </p:sp>
      <p:sp>
        <p:nvSpPr>
          <p:cNvPr id="4" name="Flowchart: Predefined Process 3"/>
          <p:cNvSpPr/>
          <p:nvPr/>
        </p:nvSpPr>
        <p:spPr>
          <a:xfrm>
            <a:off x="914400" y="304800"/>
            <a:ext cx="7391400" cy="457200"/>
          </a:xfrm>
          <a:prstGeom prst="flowChartPredefined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ذخیره کردن شیر</a:t>
            </a:r>
            <a:endParaRPr lang="en-US"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762000"/>
            <a:ext cx="8686800" cy="5638800"/>
          </a:xfrm>
        </p:spPr>
        <p:txBody>
          <a:bodyPr>
            <a:normAutofit fontScale="85000" lnSpcReduction="10000"/>
          </a:bodyPr>
          <a:lstStyle/>
          <a:p>
            <a:pPr algn="r" rtl="1">
              <a:lnSpc>
                <a:spcPct val="150000"/>
              </a:lnSpc>
            </a:pPr>
            <a:r>
              <a:rPr lang="fa-IR" sz="2200" b="1" dirty="0" smtClean="0">
                <a:cs typeface="B Nazanin" pitchFamily="2" charset="-78"/>
              </a:rPr>
              <a:t>کودکان شیر مصنوعی خوار در </a:t>
            </a:r>
            <a:r>
              <a:rPr lang="fa-IR" sz="2200" b="1" dirty="0" smtClean="0">
                <a:solidFill>
                  <a:srgbClr val="FF0000"/>
                </a:solidFill>
                <a:cs typeface="B Nazanin" pitchFamily="2" charset="-78"/>
              </a:rPr>
              <a:t>معرض ابتلاءبه بیماریهای تنفسی و گوارشی </a:t>
            </a:r>
            <a:r>
              <a:rPr lang="fa-IR" sz="2200" b="1" dirty="0" smtClean="0">
                <a:cs typeface="B Nazanin" pitchFamily="2" charset="-78"/>
              </a:rPr>
              <a:t>(اسهال و استفراغ ،دل دردهای قولنجی و جمع شدن گاز) عفونت گوش ،عفونت ادراری ، مننژیت ، اگزما ،آسم و .... قراردارند </a:t>
            </a:r>
          </a:p>
          <a:p>
            <a:pPr algn="r" rtl="1">
              <a:lnSpc>
                <a:spcPct val="150000"/>
              </a:lnSpc>
            </a:pPr>
            <a:r>
              <a:rPr lang="fa-IR" sz="2200" b="1" dirty="0" smtClean="0">
                <a:cs typeface="B Nazanin" pitchFamily="2" charset="-78"/>
              </a:rPr>
              <a:t>با مصرف شیر مصنوعی احتمال ابتلاء به </a:t>
            </a:r>
            <a:r>
              <a:rPr lang="fa-IR" sz="2200" b="1" dirty="0" smtClean="0">
                <a:solidFill>
                  <a:srgbClr val="FF0000"/>
                </a:solidFill>
                <a:cs typeface="B Nazanin" pitchFamily="2" charset="-78"/>
              </a:rPr>
              <a:t>چاقی ، بیماریهای قلبی عروقی  و بیماری قند در بزرگسالی </a:t>
            </a:r>
            <a:r>
              <a:rPr lang="fa-IR" sz="2200" b="1" dirty="0" smtClean="0">
                <a:cs typeface="B Nazanin" pitchFamily="2" charset="-78"/>
              </a:rPr>
              <a:t>بیشتر است </a:t>
            </a:r>
          </a:p>
          <a:p>
            <a:pPr algn="r" rtl="1">
              <a:lnSpc>
                <a:spcPct val="150000"/>
              </a:lnSpc>
            </a:pPr>
            <a:r>
              <a:rPr lang="fa-IR" sz="2200" b="1" dirty="0" smtClean="0">
                <a:cs typeface="B Nazanin" pitchFamily="2" charset="-78"/>
              </a:rPr>
              <a:t>طرز تهیه نادرست یعنی رقیق یا غلیظ درست کردن شیر مصنوعی کودک را با دریافت ناکافی یا زیاد مواد مغذی و در نتیجه کاهش رشد اشکال دیگر </a:t>
            </a:r>
            <a:r>
              <a:rPr lang="fa-IR" sz="2200" b="1" dirty="0" smtClean="0">
                <a:solidFill>
                  <a:srgbClr val="FF0000"/>
                </a:solidFill>
                <a:cs typeface="B Nazanin" pitchFamily="2" charset="-78"/>
              </a:rPr>
              <a:t>سوء تغذیه ، گرسنگی و بی قراری </a:t>
            </a:r>
            <a:r>
              <a:rPr lang="fa-IR" sz="2200" b="1" dirty="0" smtClean="0">
                <a:cs typeface="B Nazanin" pitchFamily="2" charset="-78"/>
              </a:rPr>
              <a:t>و... مواجه میکند</a:t>
            </a:r>
          </a:p>
          <a:p>
            <a:pPr algn="r" rtl="1">
              <a:lnSpc>
                <a:spcPct val="150000"/>
              </a:lnSpc>
            </a:pPr>
            <a:r>
              <a:rPr lang="fa-IR" sz="2200" b="1" dirty="0" smtClean="0">
                <a:solidFill>
                  <a:srgbClr val="FF0000"/>
                </a:solidFill>
                <a:cs typeface="B Nazanin" pitchFamily="2" charset="-78"/>
              </a:rPr>
              <a:t>ترکیب شیر مصنوعی یکسان </a:t>
            </a:r>
            <a:r>
              <a:rPr lang="fa-IR" sz="2200" b="1" dirty="0" smtClean="0">
                <a:cs typeface="B Nazanin" pitchFamily="2" charset="-78"/>
              </a:rPr>
              <a:t>است و همانند شیر مادر در هر وعده شیر دهی و با رشد شیرخوارتغییرنمی کند </a:t>
            </a:r>
          </a:p>
          <a:p>
            <a:pPr algn="r" rtl="1">
              <a:lnSpc>
                <a:spcPct val="150000"/>
              </a:lnSpc>
            </a:pPr>
            <a:r>
              <a:rPr lang="fa-IR" sz="2200" b="1" dirty="0" smtClean="0">
                <a:cs typeface="B Nazanin" pitchFamily="2" charset="-78"/>
              </a:rPr>
              <a:t>کودک از فواید شیر مادر مانند  امنیت روانی ، ارتباط عاطفی وارتقاء بهره هوشی و ... محروم میشود </a:t>
            </a:r>
          </a:p>
          <a:p>
            <a:pPr algn="r" rtl="1">
              <a:lnSpc>
                <a:spcPct val="150000"/>
              </a:lnSpc>
            </a:pPr>
            <a:r>
              <a:rPr lang="fa-IR" sz="2200" b="1" dirty="0" smtClean="0">
                <a:cs typeface="B Nazanin" pitchFamily="2" charset="-78"/>
              </a:rPr>
              <a:t>مادر از فواید شیر دهی مانند تاخیر در شروع عادت ماهیانه و تاخیر در حاملگی مجدد ، از دست دادن وزن اضافی ،کاهش سرطان پستان و تخمدان وشکستگی لگن وپوکی استخوان و بیماری قند و.... محروم می گردد </a:t>
            </a:r>
          </a:p>
          <a:p>
            <a:pPr algn="r" rtl="1"/>
            <a:endParaRPr lang="fa-IR" dirty="0" smtClean="0"/>
          </a:p>
          <a:p>
            <a:pPr algn="r" rtl="1"/>
            <a:endParaRPr lang="en-US" dirty="0"/>
          </a:p>
        </p:txBody>
      </p:sp>
      <p:sp>
        <p:nvSpPr>
          <p:cNvPr id="4" name="Wave 3"/>
          <p:cNvSpPr/>
          <p:nvPr/>
        </p:nvSpPr>
        <p:spPr>
          <a:xfrm>
            <a:off x="1524000" y="152400"/>
            <a:ext cx="6248400" cy="457200"/>
          </a:xfrm>
          <a:prstGeom prst="wave">
            <a:avLst>
              <a:gd name="adj1" fmla="val 12500"/>
              <a:gd name="adj2" fmla="val 9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t>خطرات تغذیه با شیر مصنوعی</a:t>
            </a:r>
            <a:endParaRPr lang="en-US" sz="2800" dirty="0"/>
          </a:p>
        </p:txBody>
      </p:sp>
    </p:spTree>
  </p:cSld>
  <p:clrMapOvr>
    <a:masterClrMapping/>
  </p:clrMapOvr>
  <p:transition spd="slow">
    <p:checke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533400" y="1295400"/>
          <a:ext cx="8229600" cy="3662446"/>
        </p:xfrm>
        <a:graphic>
          <a:graphicData uri="http://schemas.openxmlformats.org/drawingml/2006/table">
            <a:tbl>
              <a:tblPr firstRow="1" bandRow="1">
                <a:tableStyleId>{5C22544A-7EE6-4342-B048-85BDC9FD1C3A}</a:tableStyleId>
              </a:tblPr>
              <a:tblGrid>
                <a:gridCol w="2133600"/>
                <a:gridCol w="3056238"/>
                <a:gridCol w="2298357"/>
                <a:gridCol w="741405"/>
              </a:tblGrid>
              <a:tr h="317124">
                <a:tc>
                  <a:txBody>
                    <a:bodyPr/>
                    <a:lstStyle/>
                    <a:p>
                      <a:pPr algn="ctr"/>
                      <a:r>
                        <a:rPr lang="fa-IR" sz="1600" b="1" cap="none" spc="0" dirty="0" smtClean="0">
                          <a:ln w="1905"/>
                          <a:solidFill>
                            <a:schemeClr val="bg1"/>
                          </a:solidFill>
                          <a:effectLst>
                            <a:innerShdw blurRad="69850" dist="43180" dir="5400000">
                              <a:srgbClr val="000000">
                                <a:alpha val="65000"/>
                              </a:srgbClr>
                            </a:innerShdw>
                          </a:effectLst>
                          <a:cs typeface="B Nazanin" pitchFamily="2" charset="-78"/>
                        </a:rPr>
                        <a:t>شیر گاو</a:t>
                      </a:r>
                      <a:r>
                        <a:rPr lang="fa-IR" sz="1600" b="1" cap="none" spc="0" baseline="0" dirty="0" smtClean="0">
                          <a:ln w="1905"/>
                          <a:solidFill>
                            <a:schemeClr val="bg1"/>
                          </a:solidFill>
                          <a:effectLst>
                            <a:innerShdw blurRad="69850" dist="43180" dir="5400000">
                              <a:srgbClr val="000000">
                                <a:alpha val="65000"/>
                              </a:srgbClr>
                            </a:innerShdw>
                          </a:effectLst>
                          <a:cs typeface="B Nazanin" pitchFamily="2" charset="-78"/>
                        </a:rPr>
                        <a:t> </a:t>
                      </a:r>
                      <a:endParaRPr lang="en-US" sz="1600" b="1" cap="none" spc="0" dirty="0">
                        <a:ln w="1905"/>
                        <a:solidFill>
                          <a:schemeClr val="bg1"/>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bg1"/>
                          </a:solidFill>
                          <a:effectLst>
                            <a:innerShdw blurRad="69850" dist="43180" dir="5400000">
                              <a:srgbClr val="000000">
                                <a:alpha val="65000"/>
                              </a:srgbClr>
                            </a:innerShdw>
                          </a:effectLst>
                          <a:cs typeface="B Nazanin" pitchFamily="2" charset="-78"/>
                        </a:rPr>
                        <a:t>شیر مادر </a:t>
                      </a:r>
                      <a:endParaRPr lang="en-US" sz="1600" b="1" cap="none" spc="0" dirty="0">
                        <a:ln w="1905"/>
                        <a:solidFill>
                          <a:schemeClr val="bg1"/>
                        </a:solidFill>
                        <a:effectLst>
                          <a:innerShdw blurRad="69850" dist="43180" dir="5400000">
                            <a:srgbClr val="000000">
                              <a:alpha val="65000"/>
                            </a:srgbClr>
                          </a:innerShdw>
                        </a:effectLst>
                        <a:cs typeface="B Nazanin" pitchFamily="2" charset="-78"/>
                      </a:endParaRPr>
                    </a:p>
                  </a:txBody>
                  <a:tcPr/>
                </a:tc>
                <a:tc>
                  <a:txBody>
                    <a:bodyPr/>
                    <a:lstStyle/>
                    <a:p>
                      <a:endParaRPr lang="en-US" sz="1600" b="1" cap="none" spc="0" dirty="0">
                        <a:ln w="1905"/>
                        <a:solidFill>
                          <a:schemeClr val="bg1"/>
                        </a:solidFill>
                        <a:effectLst>
                          <a:innerShdw blurRad="69850" dist="43180" dir="5400000">
                            <a:srgbClr val="000000">
                              <a:alpha val="65000"/>
                            </a:srgbClr>
                          </a:innerShdw>
                        </a:effectLst>
                        <a:cs typeface="B Nazanin" pitchFamily="2" charset="-78"/>
                      </a:endParaRPr>
                    </a:p>
                  </a:txBody>
                  <a:tcPr>
                    <a:lnR w="12700" cap="flat" cmpd="sng" algn="ctr">
                      <a:solidFill>
                        <a:schemeClr val="tx1"/>
                      </a:solidFill>
                      <a:prstDash val="solid"/>
                      <a:round/>
                      <a:headEnd type="none" w="med" len="med"/>
                      <a:tailEnd type="none" w="med" len="med"/>
                    </a:lnR>
                  </a:tcPr>
                </a:tc>
                <a:tc>
                  <a:txBody>
                    <a:bodyPr/>
                    <a:lstStyle/>
                    <a:p>
                      <a:r>
                        <a:rPr lang="fa-IR" sz="2400" b="1" cap="none" spc="0" dirty="0" smtClean="0">
                          <a:ln w="1905"/>
                          <a:solidFill>
                            <a:schemeClr val="bg1"/>
                          </a:solidFill>
                          <a:effectLst>
                            <a:innerShdw blurRad="69850" dist="43180" dir="5400000">
                              <a:srgbClr val="000000">
                                <a:alpha val="65000"/>
                              </a:srgbClr>
                            </a:innerShdw>
                          </a:effectLst>
                        </a:rPr>
                        <a:t>ردیف </a:t>
                      </a:r>
                      <a:endParaRPr lang="en-US" sz="2400" b="1" cap="none" spc="0" dirty="0">
                        <a:ln w="1905"/>
                        <a:solidFill>
                          <a:schemeClr val="bg1"/>
                        </a:solidFill>
                        <a:effectLst>
                          <a:innerShdw blurRad="69850" dist="43180" dir="5400000">
                            <a:srgbClr val="000000">
                              <a:alpha val="65000"/>
                            </a:srgbClr>
                          </a:innerShdw>
                        </a:effectLst>
                      </a:endParaRPr>
                    </a:p>
                  </a:txBody>
                  <a:tcPr>
                    <a:lnL w="12700" cap="flat" cmpd="sng" algn="ctr">
                      <a:solidFill>
                        <a:schemeClr val="tx1"/>
                      </a:solidFill>
                      <a:prstDash val="solid"/>
                      <a:round/>
                      <a:headEnd type="none" w="med" len="med"/>
                      <a:tailEnd type="none" w="med" len="med"/>
                    </a:lnL>
                  </a:tcPr>
                </a:tc>
              </a:tr>
              <a:tr h="529778">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ندارد</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دارد</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سلولهای زنده و عوامل مهم ضد میکروبی </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lnR w="12700" cap="flat" cmpd="sng" algn="ctr">
                      <a:solidFill>
                        <a:schemeClr val="tx1"/>
                      </a:solidFill>
                      <a:prstDash val="solid"/>
                      <a:round/>
                      <a:headEnd type="none" w="med" len="med"/>
                      <a:tailEnd type="none" w="med" len="med"/>
                    </a:lnR>
                  </a:tcPr>
                </a:tc>
                <a:tc>
                  <a:txBody>
                    <a:bodyPr/>
                    <a:lstStyle/>
                    <a:p>
                      <a:pPr algn="ctr"/>
                      <a:r>
                        <a:rPr lang="fa-IR" b="1" cap="none" spc="0" dirty="0" smtClean="0">
                          <a:ln w="1905"/>
                          <a:solidFill>
                            <a:schemeClr val="accent1">
                              <a:lumMod val="75000"/>
                            </a:schemeClr>
                          </a:solidFill>
                          <a:effectLst>
                            <a:innerShdw blurRad="69850" dist="43180" dir="5400000">
                              <a:srgbClr val="000000">
                                <a:alpha val="65000"/>
                              </a:srgbClr>
                            </a:innerShdw>
                          </a:effectLst>
                        </a:rPr>
                        <a:t>1</a:t>
                      </a:r>
                      <a:endParaRPr lang="en-US" b="1" cap="none" spc="0" dirty="0">
                        <a:ln w="1905"/>
                        <a:solidFill>
                          <a:schemeClr val="accent1">
                            <a:lumMod val="75000"/>
                          </a:schemeClr>
                        </a:solidFill>
                        <a:effectLst>
                          <a:innerShdw blurRad="69850" dist="43180" dir="5400000">
                            <a:srgbClr val="000000">
                              <a:alpha val="65000"/>
                            </a:srgbClr>
                          </a:innerShdw>
                        </a:effectLst>
                      </a:endParaRPr>
                    </a:p>
                  </a:txBody>
                  <a:tcPr>
                    <a:lnL w="12700" cap="flat" cmpd="sng" algn="ctr">
                      <a:solidFill>
                        <a:schemeClr val="tx1"/>
                      </a:solidFill>
                      <a:prstDash val="solid"/>
                      <a:round/>
                      <a:headEnd type="none" w="med" len="med"/>
                      <a:tailEnd type="none" w="med" len="med"/>
                    </a:lnL>
                  </a:tcPr>
                </a:tc>
              </a:tr>
              <a:tr h="529778">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شیر گاو پروتئین</a:t>
                      </a:r>
                      <a:r>
                        <a:rPr lang="fa-IR" sz="1600" b="1" cap="none" spc="0" baseline="0" dirty="0" smtClean="0">
                          <a:ln w="1905"/>
                          <a:solidFill>
                            <a:schemeClr val="accent1">
                              <a:lumMod val="75000"/>
                            </a:schemeClr>
                          </a:solidFill>
                          <a:effectLst>
                            <a:innerShdw blurRad="69850" dist="43180" dir="5400000">
                              <a:srgbClr val="000000">
                                <a:alpha val="65000"/>
                              </a:srgbClr>
                            </a:innerShdw>
                          </a:effectLst>
                          <a:cs typeface="B Nazanin" pitchFamily="2" charset="-78"/>
                        </a:rPr>
                        <a:t> بیشتری دارد </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به حدی که به کلیه های</a:t>
                      </a:r>
                      <a:r>
                        <a:rPr lang="fa-IR" sz="1600" b="1" cap="none" spc="0" baseline="0" dirty="0" smtClean="0">
                          <a:ln w="1905"/>
                          <a:solidFill>
                            <a:schemeClr val="accent1">
                              <a:lumMod val="75000"/>
                            </a:schemeClr>
                          </a:solidFill>
                          <a:effectLst>
                            <a:innerShdw blurRad="69850" dist="43180" dir="5400000">
                              <a:srgbClr val="000000">
                                <a:alpha val="65000"/>
                              </a:srgbClr>
                            </a:innerShdw>
                          </a:effectLst>
                          <a:cs typeface="B Nazanin" pitchFamily="2" charset="-78"/>
                        </a:rPr>
                        <a:t> شیر خوار آسیب نرساند </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پروتئین</a:t>
                      </a:r>
                      <a:r>
                        <a:rPr lang="fa-IR" sz="1600" b="1" cap="none" spc="0" baseline="0" dirty="0" smtClean="0">
                          <a:ln w="1905"/>
                          <a:solidFill>
                            <a:schemeClr val="accent1">
                              <a:lumMod val="75000"/>
                            </a:schemeClr>
                          </a:solidFill>
                          <a:effectLst>
                            <a:innerShdw blurRad="69850" dist="43180" dir="5400000">
                              <a:srgbClr val="000000">
                                <a:alpha val="65000"/>
                              </a:srgbClr>
                            </a:innerShdw>
                          </a:effectLst>
                          <a:cs typeface="B Nazanin" pitchFamily="2" charset="-78"/>
                        </a:rPr>
                        <a:t> و سدیم </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lnR w="12700" cap="flat" cmpd="sng" algn="ctr">
                      <a:solidFill>
                        <a:schemeClr val="tx1"/>
                      </a:solidFill>
                      <a:prstDash val="solid"/>
                      <a:round/>
                      <a:headEnd type="none" w="med" len="med"/>
                      <a:tailEnd type="none" w="med" len="med"/>
                    </a:lnR>
                  </a:tcPr>
                </a:tc>
                <a:tc>
                  <a:txBody>
                    <a:bodyPr/>
                    <a:lstStyle/>
                    <a:p>
                      <a:pPr algn="ctr"/>
                      <a:r>
                        <a:rPr lang="fa-IR" b="1" cap="none" spc="0" dirty="0" smtClean="0">
                          <a:ln w="1905"/>
                          <a:solidFill>
                            <a:schemeClr val="accent1">
                              <a:lumMod val="75000"/>
                            </a:schemeClr>
                          </a:solidFill>
                          <a:effectLst>
                            <a:innerShdw blurRad="69850" dist="43180" dir="5400000">
                              <a:srgbClr val="000000">
                                <a:alpha val="65000"/>
                              </a:srgbClr>
                            </a:innerShdw>
                          </a:effectLst>
                        </a:rPr>
                        <a:t>2</a:t>
                      </a:r>
                      <a:endParaRPr lang="en-US" b="1" cap="none" spc="0" dirty="0">
                        <a:ln w="1905"/>
                        <a:solidFill>
                          <a:schemeClr val="accent1">
                            <a:lumMod val="75000"/>
                          </a:schemeClr>
                        </a:solidFill>
                        <a:effectLst>
                          <a:innerShdw blurRad="69850" dist="43180" dir="5400000">
                            <a:srgbClr val="000000">
                              <a:alpha val="65000"/>
                            </a:srgbClr>
                          </a:innerShdw>
                        </a:effectLst>
                      </a:endParaRPr>
                    </a:p>
                  </a:txBody>
                  <a:tcPr>
                    <a:lnL w="12700" cap="flat" cmpd="sng" algn="ctr">
                      <a:solidFill>
                        <a:schemeClr val="tx1"/>
                      </a:solidFill>
                      <a:prstDash val="solid"/>
                      <a:round/>
                      <a:headEnd type="none" w="med" len="med"/>
                      <a:tailEnd type="none" w="med" len="med"/>
                    </a:lnL>
                  </a:tcPr>
                </a:tc>
              </a:tr>
              <a:tr h="614446">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چربی غیر اشباع شیر گاو</a:t>
                      </a:r>
                      <a:r>
                        <a:rPr lang="fa-IR" sz="1600" b="1" cap="none" spc="0" baseline="0" dirty="0" smtClean="0">
                          <a:ln w="1905"/>
                          <a:solidFill>
                            <a:schemeClr val="accent1">
                              <a:lumMod val="75000"/>
                            </a:schemeClr>
                          </a:solidFill>
                          <a:effectLst>
                            <a:innerShdw blurRad="69850" dist="43180" dir="5400000">
                              <a:srgbClr val="000000">
                                <a:alpha val="65000"/>
                              </a:srgbClr>
                            </a:innerShdw>
                          </a:effectLst>
                          <a:cs typeface="B Nazanin" pitchFamily="2" charset="-78"/>
                        </a:rPr>
                        <a:t> بالاست </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چربی شیر مادر برای شیر خوار </a:t>
                      </a:r>
                    </a:p>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بی نظیر است </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ترکیب چربی </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lnR w="12700" cap="flat" cmpd="sng" algn="ctr">
                      <a:solidFill>
                        <a:schemeClr val="tx1"/>
                      </a:solidFill>
                      <a:prstDash val="solid"/>
                      <a:round/>
                      <a:headEnd type="none" w="med" len="med"/>
                      <a:tailEnd type="none" w="med" len="med"/>
                    </a:lnR>
                  </a:tcPr>
                </a:tc>
                <a:tc>
                  <a:txBody>
                    <a:bodyPr/>
                    <a:lstStyle/>
                    <a:p>
                      <a:pPr algn="ctr"/>
                      <a:r>
                        <a:rPr lang="fa-IR" b="1" cap="none" spc="0" dirty="0" smtClean="0">
                          <a:ln w="1905"/>
                          <a:solidFill>
                            <a:schemeClr val="accent1">
                              <a:lumMod val="75000"/>
                            </a:schemeClr>
                          </a:solidFill>
                          <a:effectLst>
                            <a:innerShdw blurRad="69850" dist="43180" dir="5400000">
                              <a:srgbClr val="000000">
                                <a:alpha val="65000"/>
                              </a:srgbClr>
                            </a:innerShdw>
                          </a:effectLst>
                        </a:rPr>
                        <a:t>3</a:t>
                      </a:r>
                      <a:endParaRPr lang="en-US" b="1" cap="none" spc="0" dirty="0">
                        <a:ln w="1905"/>
                        <a:solidFill>
                          <a:schemeClr val="accent1">
                            <a:lumMod val="75000"/>
                          </a:schemeClr>
                        </a:solidFill>
                        <a:effectLst>
                          <a:innerShdw blurRad="69850" dist="43180" dir="5400000">
                            <a:srgbClr val="000000">
                              <a:alpha val="65000"/>
                            </a:srgbClr>
                          </a:innerShdw>
                        </a:effectLst>
                      </a:endParaRPr>
                    </a:p>
                  </a:txBody>
                  <a:tcPr>
                    <a:lnL w="12700" cap="flat" cmpd="sng" algn="ctr">
                      <a:solidFill>
                        <a:schemeClr val="tx1"/>
                      </a:solidFill>
                      <a:prstDash val="solid"/>
                      <a:round/>
                      <a:headEnd type="none" w="med" len="med"/>
                      <a:tailEnd type="none" w="med" len="med"/>
                    </a:lnL>
                  </a:tcPr>
                </a:tc>
              </a:tr>
              <a:tr h="983873">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جذب</a:t>
                      </a:r>
                      <a:r>
                        <a:rPr lang="fa-IR" sz="1600" b="1" cap="none" spc="0" baseline="0" dirty="0" smtClean="0">
                          <a:ln w="1905"/>
                          <a:solidFill>
                            <a:schemeClr val="accent1">
                              <a:lumMod val="75000"/>
                            </a:schemeClr>
                          </a:solidFill>
                          <a:effectLst>
                            <a:innerShdw blurRad="69850" dist="43180" dir="5400000">
                              <a:srgbClr val="000000">
                                <a:alpha val="65000"/>
                              </a:srgbClr>
                            </a:innerShdw>
                          </a:effectLst>
                          <a:cs typeface="B Nazanin" pitchFamily="2" charset="-78"/>
                        </a:rPr>
                        <a:t> آهن شیر گاو خیلی ناچیز است </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حدود</a:t>
                      </a:r>
                      <a:r>
                        <a:rPr lang="fa-IR" sz="1600" b="1" cap="none" spc="0" baseline="0" dirty="0" smtClean="0">
                          <a:ln w="1905"/>
                          <a:solidFill>
                            <a:schemeClr val="accent1">
                              <a:lumMod val="75000"/>
                            </a:schemeClr>
                          </a:solidFill>
                          <a:effectLst>
                            <a:innerShdw blurRad="69850" dist="43180" dir="5400000">
                              <a:srgbClr val="000000">
                                <a:alpha val="65000"/>
                              </a:srgbClr>
                            </a:innerShdw>
                          </a:effectLst>
                          <a:cs typeface="B Nazanin" pitchFamily="2" charset="-78"/>
                        </a:rPr>
                        <a:t> </a:t>
                      </a:r>
                      <a:r>
                        <a:rPr lang="fa-IR" sz="1600" b="1" u="sng" cap="none" spc="0" baseline="0" dirty="0" smtClean="0">
                          <a:ln w="1905"/>
                          <a:solidFill>
                            <a:schemeClr val="accent1">
                              <a:lumMod val="75000"/>
                            </a:schemeClr>
                          </a:solidFill>
                          <a:effectLst>
                            <a:innerShdw blurRad="69850" dist="43180" dir="5400000">
                              <a:srgbClr val="000000">
                                <a:alpha val="65000"/>
                              </a:srgbClr>
                            </a:innerShdw>
                          </a:effectLst>
                          <a:cs typeface="B Nazanin" pitchFamily="2" charset="-78"/>
                        </a:rPr>
                        <a:t>70</a:t>
                      </a:r>
                      <a:r>
                        <a:rPr lang="fa-IR" sz="1600" b="1" cap="none" spc="0" baseline="0" dirty="0" smtClean="0">
                          <a:ln w="1905"/>
                          <a:solidFill>
                            <a:schemeClr val="accent1">
                              <a:lumMod val="75000"/>
                            </a:schemeClr>
                          </a:solidFill>
                          <a:effectLst>
                            <a:innerShdw blurRad="69850" dist="43180" dir="5400000">
                              <a:srgbClr val="000000">
                                <a:alpha val="65000"/>
                              </a:srgbClr>
                            </a:innerShdw>
                          </a:effectLst>
                          <a:cs typeface="B Nazanin" pitchFamily="2" charset="-78"/>
                        </a:rPr>
                        <a:t>تا </a:t>
                      </a:r>
                      <a:r>
                        <a:rPr lang="fa-IR" sz="1600" b="1" u="sng" cap="none" spc="0" baseline="0" dirty="0" smtClean="0">
                          <a:ln w="1905"/>
                          <a:solidFill>
                            <a:schemeClr val="accent1">
                              <a:lumMod val="75000"/>
                            </a:schemeClr>
                          </a:solidFill>
                          <a:effectLst>
                            <a:innerShdw blurRad="69850" dist="43180" dir="5400000">
                              <a:srgbClr val="000000">
                                <a:alpha val="65000"/>
                              </a:srgbClr>
                            </a:innerShdw>
                          </a:effectLst>
                          <a:cs typeface="B Nazanin" pitchFamily="2" charset="-78"/>
                        </a:rPr>
                        <a:t>90</a:t>
                      </a:r>
                      <a:r>
                        <a:rPr lang="fa-IR" sz="1600" b="1" cap="none" spc="0" baseline="0" dirty="0" smtClean="0">
                          <a:ln w="1905"/>
                          <a:solidFill>
                            <a:schemeClr val="accent1">
                              <a:lumMod val="75000"/>
                            </a:schemeClr>
                          </a:solidFill>
                          <a:effectLst>
                            <a:innerShdw blurRad="69850" dist="43180" dir="5400000">
                              <a:srgbClr val="000000">
                                <a:alpha val="65000"/>
                              </a:srgbClr>
                            </a:innerShdw>
                          </a:effectLst>
                          <a:cs typeface="B Nazanin" pitchFamily="2" charset="-78"/>
                        </a:rPr>
                        <a:t>درصد آهن در شیر مادر جذب بدن شیر خوار میشود ومواد معدنی در شیر مادر برای تامین نیاز شیر خوار کافی است </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جذب کلسیم و آهن و روی </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lnR w="12700" cap="flat" cmpd="sng" algn="ctr">
                      <a:solidFill>
                        <a:schemeClr val="tx1"/>
                      </a:solidFill>
                      <a:prstDash val="solid"/>
                      <a:round/>
                      <a:headEnd type="none" w="med" len="med"/>
                      <a:tailEnd type="none" w="med" len="med"/>
                    </a:lnR>
                  </a:tcPr>
                </a:tc>
                <a:tc>
                  <a:txBody>
                    <a:bodyPr/>
                    <a:lstStyle/>
                    <a:p>
                      <a:pPr algn="ctr"/>
                      <a:r>
                        <a:rPr lang="fa-IR" b="1" cap="none" spc="0" dirty="0" smtClean="0">
                          <a:ln w="1905"/>
                          <a:solidFill>
                            <a:schemeClr val="accent1">
                              <a:lumMod val="75000"/>
                            </a:schemeClr>
                          </a:solidFill>
                          <a:effectLst>
                            <a:innerShdw blurRad="69850" dist="43180" dir="5400000">
                              <a:srgbClr val="000000">
                                <a:alpha val="65000"/>
                              </a:srgbClr>
                            </a:innerShdw>
                          </a:effectLst>
                        </a:rPr>
                        <a:t>4</a:t>
                      </a:r>
                      <a:endParaRPr lang="en-US" b="1" cap="none" spc="0" dirty="0">
                        <a:ln w="1905"/>
                        <a:solidFill>
                          <a:schemeClr val="accent1">
                            <a:lumMod val="75000"/>
                          </a:schemeClr>
                        </a:solidFill>
                        <a:effectLst>
                          <a:innerShdw blurRad="69850" dist="43180" dir="5400000">
                            <a:srgbClr val="000000">
                              <a:alpha val="65000"/>
                            </a:srgbClr>
                          </a:innerShdw>
                        </a:effectLst>
                      </a:endParaRPr>
                    </a:p>
                  </a:txBody>
                  <a:tcPr>
                    <a:lnL w="12700" cap="flat" cmpd="sng" algn="ctr">
                      <a:solidFill>
                        <a:schemeClr val="tx1"/>
                      </a:solidFill>
                      <a:prstDash val="solid"/>
                      <a:round/>
                      <a:headEnd type="none" w="med" len="med"/>
                      <a:tailEnd type="none" w="med" len="med"/>
                    </a:lnL>
                  </a:tcPr>
                </a:tc>
              </a:tr>
              <a:tr h="302730">
                <a:tc>
                  <a:txBody>
                    <a:bodyPr/>
                    <a:lstStyle/>
                    <a:p>
                      <a:pPr algn="ctr"/>
                      <a:r>
                        <a:rPr lang="fa-IR" sz="1600" b="1" cap="none" spc="0" dirty="0" smtClean="0">
                          <a:ln w="1905"/>
                          <a:solidFill>
                            <a:schemeClr val="tx2">
                              <a:lumMod val="75000"/>
                            </a:schemeClr>
                          </a:solidFill>
                          <a:effectLst>
                            <a:innerShdw blurRad="69850" dist="43180" dir="5400000">
                              <a:srgbClr val="000000">
                                <a:alpha val="65000"/>
                              </a:srgbClr>
                            </a:innerShdw>
                          </a:effectLst>
                          <a:cs typeface="B Nazanin" pitchFamily="2" charset="-78"/>
                        </a:rPr>
                        <a:t>کمتر</a:t>
                      </a:r>
                      <a:r>
                        <a:rPr lang="fa-IR" sz="1600" b="1" cap="none" spc="0" baseline="0" dirty="0" smtClean="0">
                          <a:ln w="1905"/>
                          <a:solidFill>
                            <a:schemeClr val="tx2">
                              <a:lumMod val="75000"/>
                            </a:schemeClr>
                          </a:solidFill>
                          <a:effectLst>
                            <a:innerShdw blurRad="69850" dist="43180" dir="5400000">
                              <a:srgbClr val="000000">
                                <a:alpha val="65000"/>
                              </a:srgbClr>
                            </a:innerShdw>
                          </a:effectLst>
                          <a:cs typeface="B Nazanin" pitchFamily="2" charset="-78"/>
                        </a:rPr>
                        <a:t> است </a:t>
                      </a:r>
                      <a:endParaRPr lang="fa-IR" sz="1600" b="1" cap="none" spc="0" dirty="0" smtClean="0">
                        <a:ln w="1905"/>
                        <a:solidFill>
                          <a:schemeClr val="tx2">
                            <a:lumMod val="75000"/>
                          </a:schemeClr>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tx2">
                              <a:lumMod val="75000"/>
                            </a:schemeClr>
                          </a:solidFill>
                          <a:effectLst>
                            <a:innerShdw blurRad="69850" dist="43180" dir="5400000">
                              <a:srgbClr val="000000">
                                <a:alpha val="65000"/>
                              </a:srgbClr>
                            </a:innerShdw>
                          </a:effectLst>
                          <a:cs typeface="B Nazanin" pitchFamily="2" charset="-78"/>
                        </a:rPr>
                        <a:t>بیشتر است </a:t>
                      </a:r>
                      <a:endParaRPr lang="en-US" sz="1600" b="1" cap="none" spc="0" dirty="0">
                        <a:ln w="1905"/>
                        <a:solidFill>
                          <a:schemeClr val="tx2">
                            <a:lumMod val="75000"/>
                          </a:schemeClr>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tx2">
                              <a:lumMod val="75000"/>
                            </a:schemeClr>
                          </a:solidFill>
                          <a:effectLst>
                            <a:innerShdw blurRad="69850" dist="43180" dir="5400000">
                              <a:srgbClr val="000000">
                                <a:alpha val="65000"/>
                              </a:srgbClr>
                            </a:innerShdw>
                          </a:effectLst>
                          <a:cs typeface="B Nazanin" pitchFamily="2" charset="-78"/>
                        </a:rPr>
                        <a:t>ویتامینها</a:t>
                      </a:r>
                      <a:endParaRPr lang="en-US" sz="1600" b="1" cap="none" spc="0" dirty="0">
                        <a:ln w="1905"/>
                        <a:solidFill>
                          <a:schemeClr val="tx2">
                            <a:lumMod val="75000"/>
                          </a:schemeClr>
                        </a:solidFill>
                        <a:effectLst>
                          <a:innerShdw blurRad="69850" dist="43180" dir="5400000">
                            <a:srgbClr val="000000">
                              <a:alpha val="65000"/>
                            </a:srgbClr>
                          </a:innerShdw>
                        </a:effectLst>
                        <a:cs typeface="B Nazanin" pitchFamily="2" charset="-78"/>
                      </a:endParaRPr>
                    </a:p>
                  </a:txBody>
                  <a:tcPr>
                    <a:lnR w="12700" cap="flat" cmpd="sng" algn="ctr">
                      <a:solidFill>
                        <a:schemeClr val="tx1"/>
                      </a:solidFill>
                      <a:prstDash val="solid"/>
                      <a:round/>
                      <a:headEnd type="none" w="med" len="med"/>
                      <a:tailEnd type="none" w="med" len="med"/>
                    </a:lnR>
                  </a:tcPr>
                </a:tc>
                <a:tc>
                  <a:txBody>
                    <a:bodyPr/>
                    <a:lstStyle/>
                    <a:p>
                      <a:pPr algn="ctr"/>
                      <a:r>
                        <a:rPr lang="fa-IR" b="1" cap="none" spc="0" dirty="0" smtClean="0">
                          <a:ln w="1905"/>
                          <a:solidFill>
                            <a:schemeClr val="tx2">
                              <a:lumMod val="75000"/>
                            </a:schemeClr>
                          </a:solidFill>
                          <a:effectLst>
                            <a:innerShdw blurRad="69850" dist="43180" dir="5400000">
                              <a:srgbClr val="000000">
                                <a:alpha val="65000"/>
                              </a:srgbClr>
                            </a:innerShdw>
                          </a:effectLst>
                        </a:rPr>
                        <a:t>5</a:t>
                      </a:r>
                      <a:endParaRPr lang="en-US" b="1" cap="none" spc="0" dirty="0">
                        <a:ln w="1905"/>
                        <a:solidFill>
                          <a:schemeClr val="tx2">
                            <a:lumMod val="75000"/>
                          </a:schemeClr>
                        </a:solidFill>
                        <a:effectLst>
                          <a:innerShdw blurRad="69850" dist="43180" dir="5400000">
                            <a:srgbClr val="000000">
                              <a:alpha val="65000"/>
                            </a:srgbClr>
                          </a:innerShdw>
                        </a:effectLst>
                      </a:endParaRPr>
                    </a:p>
                  </a:txBody>
                  <a:tcPr>
                    <a:lnL w="12700" cap="flat" cmpd="sng" algn="ctr">
                      <a:solidFill>
                        <a:schemeClr val="tx1"/>
                      </a:solidFill>
                      <a:prstDash val="solid"/>
                      <a:round/>
                      <a:headEnd type="none" w="med" len="med"/>
                      <a:tailEnd type="none" w="med" len="med"/>
                    </a:lnL>
                  </a:tcPr>
                </a:tc>
              </a:tr>
            </a:tbl>
          </a:graphicData>
        </a:graphic>
      </p:graphicFrame>
      <p:sp>
        <p:nvSpPr>
          <p:cNvPr id="10" name="Flowchart: Internal Storage 9"/>
          <p:cNvSpPr/>
          <p:nvPr/>
        </p:nvSpPr>
        <p:spPr>
          <a:xfrm>
            <a:off x="1828800" y="228600"/>
            <a:ext cx="5867400" cy="457200"/>
          </a:xfrm>
          <a:prstGeom prst="flowChartInternalStorag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smtClean="0"/>
              <a:t>تفاوت شیر مادر با شیر گاو </a:t>
            </a:r>
            <a:endParaRPr lang="en-US" sz="3200" b="1" dirty="0"/>
          </a:p>
        </p:txBody>
      </p:sp>
    </p:spTree>
  </p:cSld>
  <p:clrMapOvr>
    <a:masterClrMapping/>
  </p:clrMapOvr>
  <p:transition spd="slow">
    <p:checke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762000"/>
            <a:ext cx="8382000" cy="5867400"/>
          </a:xfrm>
          <a:ln>
            <a:noFill/>
          </a:ln>
        </p:spPr>
        <p:style>
          <a:lnRef idx="2">
            <a:schemeClr val="accent2"/>
          </a:lnRef>
          <a:fillRef idx="1">
            <a:schemeClr val="lt1"/>
          </a:fillRef>
          <a:effectRef idx="0">
            <a:schemeClr val="accent2"/>
          </a:effectRef>
          <a:fontRef idx="minor">
            <a:schemeClr val="dk1"/>
          </a:fontRef>
        </p:style>
        <p:txBody>
          <a:bodyPr>
            <a:noAutofit/>
          </a:bodyPr>
          <a:lstStyle/>
          <a:p>
            <a:pPr algn="r" rtl="1">
              <a:lnSpc>
                <a:spcPct val="150000"/>
              </a:lnSpc>
              <a:buFont typeface="Wingdings" pitchFamily="2" charset="2"/>
              <a:buChar char="q"/>
            </a:pPr>
            <a:r>
              <a:rPr lang="fa-IR" sz="1400" b="1" dirty="0" smtClean="0">
                <a:solidFill>
                  <a:srgbClr val="FF0000"/>
                </a:solidFill>
                <a:cs typeface="B Titr" pitchFamily="2" charset="-78"/>
              </a:rPr>
              <a:t>در روزهای اول </a:t>
            </a:r>
          </a:p>
          <a:p>
            <a:pPr algn="r" rtl="1">
              <a:lnSpc>
                <a:spcPct val="150000"/>
              </a:lnSpc>
            </a:pPr>
            <a:r>
              <a:rPr lang="fa-IR" sz="1400" b="1" dirty="0" smtClean="0">
                <a:cs typeface="B Nazanin" pitchFamily="2" charset="-78"/>
              </a:rPr>
              <a:t>صدمات زایمانی در نوزادو احساس درد ناشی از آن مانند استخوان ترقوه شکسته یا سایر شکستگیهای ناشی از ضربه های زایمانی</a:t>
            </a:r>
          </a:p>
          <a:p>
            <a:pPr algn="r" rtl="1">
              <a:lnSpc>
                <a:spcPct val="150000"/>
              </a:lnSpc>
            </a:pPr>
            <a:r>
              <a:rPr lang="fa-IR" sz="1400" b="1" dirty="0" smtClean="0">
                <a:cs typeface="B Nazanin" pitchFamily="2" charset="-78"/>
              </a:rPr>
              <a:t>کاهش قدرت مکیدن نوزاد در اثر خواب آلودگی ناشی ازداروهای  تجویز شده برای مادر در هنگام زایمان </a:t>
            </a:r>
          </a:p>
          <a:p>
            <a:pPr algn="r" rtl="1">
              <a:lnSpc>
                <a:spcPct val="150000"/>
              </a:lnSpc>
            </a:pPr>
            <a:r>
              <a:rPr lang="fa-IR" sz="1400" b="1" dirty="0" smtClean="0">
                <a:cs typeface="B Nazanin" pitchFamily="2" charset="-78"/>
              </a:rPr>
              <a:t>با خشونت جابجا کردن یا فشردن نوزاد به پستان در تغذیه های اول و درنتیجه بیزاری نوزاد از پستان </a:t>
            </a:r>
          </a:p>
          <a:p>
            <a:pPr algn="r" rtl="1">
              <a:lnSpc>
                <a:spcPct val="150000"/>
              </a:lnSpc>
            </a:pPr>
            <a:r>
              <a:rPr lang="fa-IR" sz="1400" b="1" dirty="0" smtClean="0">
                <a:cs typeface="B Nazanin" pitchFamily="2" charset="-78"/>
              </a:rPr>
              <a:t>وضعیت نادرست بغل کردن و گرفتن پستان                                      مشاهده شیر دهی مادر و آموزش  و ضعیت   صحیح شیردهی </a:t>
            </a:r>
          </a:p>
          <a:p>
            <a:pPr algn="r" rtl="1">
              <a:lnSpc>
                <a:spcPct val="150000"/>
              </a:lnSpc>
              <a:buNone/>
            </a:pPr>
            <a:r>
              <a:rPr lang="fa-IR" sz="1400" b="1" dirty="0" smtClean="0">
                <a:cs typeface="B Nazanin" pitchFamily="2" charset="-78"/>
              </a:rPr>
              <a:t> </a:t>
            </a:r>
          </a:p>
          <a:p>
            <a:pPr algn="r" rtl="1">
              <a:lnSpc>
                <a:spcPct val="150000"/>
              </a:lnSpc>
              <a:buFont typeface="Wingdings" pitchFamily="2" charset="2"/>
              <a:buChar char="q"/>
            </a:pPr>
            <a:r>
              <a:rPr lang="fa-IR" sz="1400" b="1" dirty="0" smtClean="0">
                <a:solidFill>
                  <a:srgbClr val="FF0000"/>
                </a:solidFill>
                <a:cs typeface="B Titr" pitchFamily="2" charset="-78"/>
              </a:rPr>
              <a:t>در روزهای دوم تا چهارم </a:t>
            </a:r>
          </a:p>
          <a:p>
            <a:pPr algn="r" rtl="1">
              <a:lnSpc>
                <a:spcPct val="150000"/>
              </a:lnSpc>
            </a:pPr>
            <a:r>
              <a:rPr lang="fa-IR" sz="1400" b="1" dirty="0" smtClean="0">
                <a:cs typeface="B Nazanin" pitchFamily="2" charset="-78"/>
              </a:rPr>
              <a:t>بازتاب قوی جهش شیر و یا تاخیر و یا مهار آن                            دوشیدن پستان قبل از شیردهی جهت برقراری خروج شیر  </a:t>
            </a:r>
          </a:p>
          <a:p>
            <a:pPr algn="r" rtl="1">
              <a:lnSpc>
                <a:spcPct val="150000"/>
              </a:lnSpc>
            </a:pPr>
            <a:endParaRPr lang="fa-IR" sz="1400" b="1" dirty="0" smtClean="0">
              <a:cs typeface="B Nazanin" pitchFamily="2" charset="-78"/>
            </a:endParaRPr>
          </a:p>
          <a:p>
            <a:pPr algn="r" rtl="1">
              <a:lnSpc>
                <a:spcPct val="150000"/>
              </a:lnSpc>
              <a:buFont typeface="Wingdings" pitchFamily="2" charset="2"/>
              <a:buChar char="q"/>
            </a:pPr>
            <a:r>
              <a:rPr lang="fa-IR" sz="1400" b="1" dirty="0" smtClean="0">
                <a:solidFill>
                  <a:srgbClr val="FF0000"/>
                </a:solidFill>
                <a:cs typeface="B Titr" pitchFamily="2" charset="-78"/>
              </a:rPr>
              <a:t>هفته اول تا چهارم </a:t>
            </a:r>
          </a:p>
          <a:p>
            <a:pPr algn="r" rtl="1">
              <a:lnSpc>
                <a:spcPct val="150000"/>
              </a:lnSpc>
            </a:pPr>
            <a:r>
              <a:rPr lang="fa-IR" sz="1400" b="1" dirty="0" smtClean="0">
                <a:cs typeface="B Nazanin" pitchFamily="2" charset="-78"/>
              </a:rPr>
              <a:t>زخم نوک پستان ناشی از وضعیت نادرست شیر دهی</a:t>
            </a:r>
          </a:p>
          <a:p>
            <a:pPr algn="r" rtl="1">
              <a:lnSpc>
                <a:spcPct val="150000"/>
              </a:lnSpc>
            </a:pPr>
            <a:r>
              <a:rPr lang="fa-IR" sz="1400" b="1" dirty="0" smtClean="0">
                <a:cs typeface="B Nazanin" pitchFamily="2" charset="-78"/>
              </a:rPr>
              <a:t>احتقان پستان مادر </a:t>
            </a:r>
          </a:p>
          <a:p>
            <a:pPr algn="r" rtl="1">
              <a:lnSpc>
                <a:spcPct val="150000"/>
              </a:lnSpc>
              <a:buFont typeface="Wingdings" pitchFamily="2" charset="2"/>
              <a:buChar char="Ø"/>
            </a:pPr>
            <a:r>
              <a:rPr lang="fa-IR" sz="1400" b="1" dirty="0" smtClean="0">
                <a:cs typeface="B Nazanin" pitchFamily="2" charset="-78"/>
              </a:rPr>
              <a:t>نوک پستان فرو رفته                                                                                               درمان هریک از علل مشاهده شده </a:t>
            </a:r>
          </a:p>
          <a:p>
            <a:pPr algn="r" rtl="1">
              <a:lnSpc>
                <a:spcPct val="150000"/>
              </a:lnSpc>
            </a:pPr>
            <a:r>
              <a:rPr lang="fa-IR" sz="1400" b="1" dirty="0" smtClean="0">
                <a:cs typeface="B Nazanin" pitchFamily="2" charset="-78"/>
              </a:rPr>
              <a:t>ماستیت</a:t>
            </a:r>
          </a:p>
        </p:txBody>
      </p:sp>
      <p:sp>
        <p:nvSpPr>
          <p:cNvPr id="3" name="Title 2"/>
          <p:cNvSpPr>
            <a:spLocks noGrp="1"/>
          </p:cNvSpPr>
          <p:nvPr>
            <p:ph type="title"/>
          </p:nvPr>
        </p:nvSpPr>
        <p:spPr>
          <a:xfrm>
            <a:off x="838200" y="304800"/>
            <a:ext cx="5181600" cy="304800"/>
          </a:xfrm>
        </p:spPr>
        <p:txBody>
          <a:bodyPr>
            <a:normAutofit fontScale="90000"/>
          </a:bodyPr>
          <a:lstStyle/>
          <a:p>
            <a:pPr algn="r"/>
            <a:r>
              <a:rPr lang="fa-IR" dirty="0" smtClean="0"/>
              <a:t>           </a:t>
            </a:r>
            <a:endParaRPr lang="en-US" dirty="0"/>
          </a:p>
        </p:txBody>
      </p:sp>
      <p:sp>
        <p:nvSpPr>
          <p:cNvPr id="4" name="Left Brace 3"/>
          <p:cNvSpPr/>
          <p:nvPr/>
        </p:nvSpPr>
        <p:spPr>
          <a:xfrm>
            <a:off x="4419600" y="4648200"/>
            <a:ext cx="609600" cy="1371600"/>
          </a:xfrm>
          <a:prstGeom prst="leftBrace">
            <a:avLst/>
          </a:prstGeom>
          <a:ln/>
        </p:spPr>
        <p:style>
          <a:lnRef idx="2">
            <a:schemeClr val="accent5"/>
          </a:lnRef>
          <a:fillRef idx="0">
            <a:schemeClr val="accent5"/>
          </a:fillRef>
          <a:effectRef idx="1">
            <a:schemeClr val="accent5"/>
          </a:effectRef>
          <a:fontRef idx="minor">
            <a:schemeClr val="tx1"/>
          </a:fontRef>
        </p:style>
        <p:txBody>
          <a:bodyPr rtlCol="0" anchor="ctr"/>
          <a:lstStyle/>
          <a:p>
            <a:pPr algn="ctr"/>
            <a:endParaRPr lang="en-US" dirty="0">
              <a:solidFill>
                <a:schemeClr val="accent1">
                  <a:lumMod val="75000"/>
                </a:schemeClr>
              </a:solidFill>
            </a:endParaRPr>
          </a:p>
        </p:txBody>
      </p:sp>
      <p:sp>
        <p:nvSpPr>
          <p:cNvPr id="5" name="Left Arrow 4"/>
          <p:cNvSpPr/>
          <p:nvPr/>
        </p:nvSpPr>
        <p:spPr>
          <a:xfrm>
            <a:off x="3505200" y="5257800"/>
            <a:ext cx="838200" cy="304800"/>
          </a:xfrm>
          <a:prstGeom prst="leftArrow">
            <a:avLst>
              <a:gd name="adj1" fmla="val 50000"/>
              <a:gd name="adj2" fmla="val 604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rgbClr val="FF0000"/>
                </a:solidFill>
              </a:rPr>
              <a:t>راه حل</a:t>
            </a:r>
            <a:endParaRPr lang="en-US" dirty="0"/>
          </a:p>
        </p:txBody>
      </p:sp>
      <p:sp>
        <p:nvSpPr>
          <p:cNvPr id="6" name="Left Arrow 5"/>
          <p:cNvSpPr/>
          <p:nvPr/>
        </p:nvSpPr>
        <p:spPr>
          <a:xfrm>
            <a:off x="4419600" y="2362200"/>
            <a:ext cx="12192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rgbClr val="FF0000"/>
                </a:solidFill>
              </a:rPr>
              <a:t>راه حل</a:t>
            </a:r>
            <a:endParaRPr lang="en-US" dirty="0"/>
          </a:p>
        </p:txBody>
      </p:sp>
      <p:sp>
        <p:nvSpPr>
          <p:cNvPr id="7" name="Left Arrow 6"/>
          <p:cNvSpPr/>
          <p:nvPr/>
        </p:nvSpPr>
        <p:spPr>
          <a:xfrm>
            <a:off x="4648200" y="3505200"/>
            <a:ext cx="8382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rgbClr val="FF0000"/>
                </a:solidFill>
              </a:rPr>
              <a:t>راه حل</a:t>
            </a:r>
            <a:endParaRPr lang="en-US" dirty="0"/>
          </a:p>
        </p:txBody>
      </p:sp>
      <p:sp>
        <p:nvSpPr>
          <p:cNvPr id="8" name="Curved Down Ribbon 7"/>
          <p:cNvSpPr/>
          <p:nvPr/>
        </p:nvSpPr>
        <p:spPr>
          <a:xfrm>
            <a:off x="1828800" y="152400"/>
            <a:ext cx="4876800" cy="533400"/>
          </a:xfrm>
          <a:prstGeom prst="ellipse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200" b="1" dirty="0" smtClean="0"/>
              <a:t>علل امتناع از شیر مادر</a:t>
            </a:r>
            <a:endParaRPr lang="en-US" sz="2200" b="1" dirty="0"/>
          </a:p>
        </p:txBody>
      </p:sp>
    </p:spTree>
  </p:cSld>
  <p:clrMapOvr>
    <a:masterClrMapping/>
  </p:clrMapOvr>
  <p:transition spd="slow">
    <p:checke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458200" cy="5867400"/>
          </a:xfrm>
        </p:spPr>
        <p:txBody>
          <a:bodyPr>
            <a:normAutofit fontScale="85000" lnSpcReduction="10000"/>
          </a:bodyPr>
          <a:lstStyle/>
          <a:p>
            <a:pPr algn="r" rtl="1">
              <a:lnSpc>
                <a:spcPct val="150000"/>
              </a:lnSpc>
            </a:pPr>
            <a:r>
              <a:rPr lang="fa-IR" sz="2000" b="1" dirty="0" smtClean="0">
                <a:cs typeface="B Nazanin" pitchFamily="2" charset="-78"/>
              </a:rPr>
              <a:t>تغییر مزه شیر به دلیل استفاده از قرصهای  ضد بارداری ، افزایش سیگار کشیدن مادر ، ورزشهای طولانی قبل از شیر دادن مصرف زیاد نوشیدنیهای دارای کافئین مثل نوشابه ، چای ،قهوه بیش از 750 سی سی در روز </a:t>
            </a:r>
          </a:p>
          <a:p>
            <a:pPr algn="r" rtl="1">
              <a:lnSpc>
                <a:spcPct val="150000"/>
              </a:lnSpc>
            </a:pPr>
            <a:r>
              <a:rPr lang="fa-IR" sz="2000" b="1" dirty="0" smtClean="0">
                <a:cs typeface="B Nazanin" pitchFamily="2" charset="-78"/>
              </a:rPr>
              <a:t>حاملگی مجدد </a:t>
            </a:r>
          </a:p>
          <a:p>
            <a:pPr algn="r" rtl="1">
              <a:lnSpc>
                <a:spcPct val="150000"/>
              </a:lnSpc>
            </a:pPr>
            <a:r>
              <a:rPr lang="fa-IR" sz="2000" b="1" dirty="0" smtClean="0">
                <a:cs typeface="B Nazanin" pitchFamily="2" charset="-78"/>
              </a:rPr>
              <a:t>تخمک گذاری یا عادت ماهیانه </a:t>
            </a:r>
          </a:p>
          <a:p>
            <a:pPr algn="r" rtl="1">
              <a:lnSpc>
                <a:spcPct val="150000"/>
              </a:lnSpc>
            </a:pPr>
            <a:r>
              <a:rPr lang="fa-IR" sz="2000" b="1" dirty="0" smtClean="0">
                <a:cs typeface="B Nazanin" pitchFamily="2" charset="-78"/>
              </a:rPr>
              <a:t>تغییر بو در مادر مانند استفاده از عطر ، ادوکلن و... ، </a:t>
            </a:r>
          </a:p>
          <a:p>
            <a:pPr algn="r" rtl="1">
              <a:lnSpc>
                <a:spcPct val="150000"/>
              </a:lnSpc>
            </a:pPr>
            <a:r>
              <a:rPr lang="fa-IR" sz="2000" b="1" dirty="0" smtClean="0">
                <a:cs typeface="B Nazanin" pitchFamily="2" charset="-78"/>
              </a:rPr>
              <a:t>تغییر در ظاهر مادر مانند عینک زدن ، رنگ کردن مو</a:t>
            </a:r>
          </a:p>
          <a:p>
            <a:pPr algn="r" rtl="1">
              <a:lnSpc>
                <a:spcPct val="150000"/>
              </a:lnSpc>
            </a:pPr>
            <a:r>
              <a:rPr lang="fa-IR" sz="2000" b="1" dirty="0" smtClean="0">
                <a:cs typeface="B Nazanin" pitchFamily="2" charset="-78"/>
              </a:rPr>
              <a:t>برفک دهان                              نیستاتین به مدت 10 تا14 روز سطح داخلی دهان شیرخوار و پستان مادر همزمان  بلافاصله بعد از تغذیه </a:t>
            </a:r>
          </a:p>
          <a:p>
            <a:pPr algn="r" rtl="1">
              <a:lnSpc>
                <a:spcPct val="150000"/>
              </a:lnSpc>
            </a:pPr>
            <a:r>
              <a:rPr lang="fa-IR" sz="2000" b="1" dirty="0" smtClean="0">
                <a:cs typeface="B Nazanin" pitchFamily="2" charset="-78"/>
              </a:rPr>
              <a:t>سردرگمی در گرفتن  پستان                          استفاده نکردن از بطری و پستانک</a:t>
            </a:r>
          </a:p>
          <a:p>
            <a:pPr algn="r" rtl="1">
              <a:lnSpc>
                <a:spcPct val="150000"/>
              </a:lnSpc>
            </a:pPr>
            <a:r>
              <a:rPr lang="fa-IR" sz="2000" b="1" dirty="0" smtClean="0">
                <a:cs typeface="B Nazanin" pitchFamily="2" charset="-78"/>
              </a:rPr>
              <a:t>عفونت های تنفسی و  گوش نوزاد </a:t>
            </a:r>
          </a:p>
          <a:p>
            <a:pPr algn="r" rtl="1">
              <a:lnSpc>
                <a:spcPct val="150000"/>
              </a:lnSpc>
            </a:pPr>
            <a:r>
              <a:rPr lang="fa-IR" sz="2000" b="1" dirty="0" smtClean="0">
                <a:cs typeface="B Nazanin" pitchFamily="2" charset="-78"/>
              </a:rPr>
              <a:t>حساسیت به مواد غذایی و یا دارویی خورده شده توسط مادر </a:t>
            </a:r>
          </a:p>
          <a:p>
            <a:pPr algn="r" rtl="1">
              <a:lnSpc>
                <a:spcPct val="150000"/>
              </a:lnSpc>
            </a:pPr>
            <a:r>
              <a:rPr lang="fa-IR" sz="2000" b="1" dirty="0" smtClean="0">
                <a:cs typeface="B Nazanin" pitchFamily="2" charset="-78"/>
              </a:rPr>
              <a:t>اگر امتناع در اواخر هر وعده تغذیه از پستان مادر باشد</a:t>
            </a:r>
          </a:p>
          <a:p>
            <a:pPr algn="r" rtl="1">
              <a:lnSpc>
                <a:spcPct val="150000"/>
              </a:lnSpc>
            </a:pPr>
            <a:r>
              <a:rPr lang="fa-IR" sz="2000" b="1" dirty="0" smtClean="0">
                <a:cs typeface="B Nazanin" pitchFamily="2" charset="-78"/>
              </a:rPr>
              <a:t>نیازشیر خوار به دفع گاز یا آروغ زدن </a:t>
            </a:r>
          </a:p>
          <a:p>
            <a:pPr algn="r" rtl="1">
              <a:lnSpc>
                <a:spcPct val="150000"/>
              </a:lnSpc>
              <a:buFont typeface="Wingdings" pitchFamily="2" charset="2"/>
              <a:buChar char="q"/>
            </a:pPr>
            <a:endParaRPr lang="fa-IR" sz="2000" b="1" dirty="0" smtClean="0">
              <a:cs typeface="B Nazanin" pitchFamily="2" charset="-78"/>
            </a:endParaRPr>
          </a:p>
          <a:p>
            <a:pPr algn="r" rtl="1">
              <a:lnSpc>
                <a:spcPct val="150000"/>
              </a:lnSpc>
            </a:pPr>
            <a:endParaRPr lang="fa-IR" sz="2000" b="1" dirty="0" smtClean="0">
              <a:cs typeface="B Nazanin" pitchFamily="2" charset="-78"/>
            </a:endParaRPr>
          </a:p>
          <a:p>
            <a:pPr algn="r" rtl="1"/>
            <a:endParaRPr lang="fa-IR" sz="2800" dirty="0" smtClean="0"/>
          </a:p>
          <a:p>
            <a:pPr algn="r" rtl="1">
              <a:buNone/>
            </a:pPr>
            <a:endParaRPr lang="en-US" sz="1400" dirty="0"/>
          </a:p>
        </p:txBody>
      </p:sp>
      <p:sp>
        <p:nvSpPr>
          <p:cNvPr id="3" name="Left Arrow 2"/>
          <p:cNvSpPr/>
          <p:nvPr/>
        </p:nvSpPr>
        <p:spPr>
          <a:xfrm>
            <a:off x="6096000" y="3276600"/>
            <a:ext cx="1143000" cy="228600"/>
          </a:xfrm>
          <a:prstGeom prst="leftArrow">
            <a:avLst>
              <a:gd name="adj1" fmla="val 56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درمان </a:t>
            </a:r>
            <a:endParaRPr lang="en-US" dirty="0"/>
          </a:p>
        </p:txBody>
      </p:sp>
      <p:sp>
        <p:nvSpPr>
          <p:cNvPr id="4" name="Left Arrow 3"/>
          <p:cNvSpPr/>
          <p:nvPr/>
        </p:nvSpPr>
        <p:spPr>
          <a:xfrm>
            <a:off x="5105400" y="4038600"/>
            <a:ext cx="990600" cy="228600"/>
          </a:xfrm>
          <a:prstGeom prst="leftArrow">
            <a:avLst>
              <a:gd name="adj1" fmla="val 56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راه حل </a:t>
            </a:r>
            <a:endParaRPr lang="en-US" dirty="0"/>
          </a:p>
        </p:txBody>
      </p:sp>
      <p:sp>
        <p:nvSpPr>
          <p:cNvPr id="5" name="Curved Down Ribbon 4"/>
          <p:cNvSpPr/>
          <p:nvPr/>
        </p:nvSpPr>
        <p:spPr>
          <a:xfrm>
            <a:off x="1828800" y="152400"/>
            <a:ext cx="4876800" cy="381000"/>
          </a:xfrm>
          <a:prstGeom prst="ellipse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200" b="1" dirty="0" smtClean="0"/>
              <a:t>علل امتناع از شیر مادر</a:t>
            </a:r>
            <a:endParaRPr lang="en-US" sz="2200" b="1" dirty="0"/>
          </a:p>
        </p:txBody>
      </p:sp>
    </p:spTree>
  </p:cSld>
  <p:clrMapOvr>
    <a:masterClrMapping/>
  </p:clrMapOvr>
  <p:transition spd="slow">
    <p:checke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533400"/>
            <a:ext cx="8382000" cy="6019800"/>
          </a:xfrm>
        </p:spPr>
        <p:txBody>
          <a:bodyPr>
            <a:normAutofit fontScale="92500" lnSpcReduction="10000"/>
          </a:bodyPr>
          <a:lstStyle/>
          <a:p>
            <a:pPr algn="r" rtl="1">
              <a:lnSpc>
                <a:spcPct val="150000"/>
              </a:lnSpc>
              <a:buFont typeface="Wingdings" pitchFamily="2" charset="2"/>
              <a:buChar char="q"/>
            </a:pPr>
            <a:r>
              <a:rPr lang="fa-IR" sz="1500" b="1" dirty="0" smtClean="0">
                <a:solidFill>
                  <a:srgbClr val="FF0000"/>
                </a:solidFill>
                <a:cs typeface="B Titr" pitchFamily="2" charset="-78"/>
              </a:rPr>
              <a:t>در سن یک تا 3 ماهگی </a:t>
            </a:r>
          </a:p>
          <a:p>
            <a:pPr algn="r" rtl="1">
              <a:lnSpc>
                <a:spcPct val="150000"/>
              </a:lnSpc>
            </a:pPr>
            <a:r>
              <a:rPr lang="fa-IR" sz="1500" b="1" dirty="0" smtClean="0">
                <a:cs typeface="B Nazanin" pitchFamily="2" charset="-78"/>
              </a:rPr>
              <a:t>دردهای کولیکی</a:t>
            </a:r>
          </a:p>
          <a:p>
            <a:pPr algn="r" rtl="1">
              <a:lnSpc>
                <a:spcPct val="150000"/>
              </a:lnSpc>
              <a:buFont typeface="Wingdings" pitchFamily="2" charset="2"/>
              <a:buChar char="q"/>
            </a:pPr>
            <a:r>
              <a:rPr lang="fa-IR" sz="1500" b="1" dirty="0" smtClean="0">
                <a:solidFill>
                  <a:srgbClr val="FF0000"/>
                </a:solidFill>
                <a:cs typeface="B Titr" pitchFamily="2" charset="-78"/>
              </a:rPr>
              <a:t>پس از 3 ماهگی</a:t>
            </a:r>
          </a:p>
          <a:p>
            <a:pPr algn="r" rtl="1">
              <a:lnSpc>
                <a:spcPct val="150000"/>
              </a:lnSpc>
            </a:pPr>
            <a:r>
              <a:rPr lang="fa-IR" sz="1500" b="1" dirty="0" smtClean="0">
                <a:cs typeface="B Nazanin" pitchFamily="2" charset="-78"/>
              </a:rPr>
              <a:t>مصرف زودتر از موعد  غذاهای کمکی ،آب میوه یا آب</a:t>
            </a:r>
          </a:p>
          <a:p>
            <a:pPr algn="r" rtl="1">
              <a:lnSpc>
                <a:spcPct val="150000"/>
              </a:lnSpc>
            </a:pPr>
            <a:r>
              <a:rPr lang="fa-IR" sz="1500" b="1" dirty="0" smtClean="0">
                <a:cs typeface="B Nazanin" pitchFamily="2" charset="-78"/>
              </a:rPr>
              <a:t>در کودکان بزرگتر آشفتگی یا بازیگوشی شیر خوار  و توجه به محیط اطراف </a:t>
            </a:r>
          </a:p>
          <a:p>
            <a:pPr algn="r" rtl="1">
              <a:lnSpc>
                <a:spcPct val="150000"/>
              </a:lnSpc>
              <a:buFont typeface="Wingdings" pitchFamily="2" charset="2"/>
              <a:buChar char="q"/>
            </a:pPr>
            <a:r>
              <a:rPr lang="fa-IR" sz="1500" b="1" dirty="0" smtClean="0">
                <a:solidFill>
                  <a:srgbClr val="FF0000"/>
                </a:solidFill>
                <a:cs typeface="B Titr" pitchFamily="2" charset="-78"/>
              </a:rPr>
              <a:t>در هر سنی </a:t>
            </a:r>
          </a:p>
          <a:p>
            <a:pPr algn="r" rtl="1">
              <a:lnSpc>
                <a:spcPct val="150000"/>
              </a:lnSpc>
            </a:pPr>
            <a:r>
              <a:rPr lang="fa-IR" sz="1500" b="1" dirty="0" smtClean="0">
                <a:cs typeface="B Nazanin" pitchFamily="2" charset="-78"/>
              </a:rPr>
              <a:t>علل مربوط به شیر خوار </a:t>
            </a:r>
          </a:p>
          <a:p>
            <a:pPr algn="r" rtl="1">
              <a:lnSpc>
                <a:spcPct val="150000"/>
              </a:lnSpc>
            </a:pPr>
            <a:r>
              <a:rPr lang="fa-IR" sz="1500" b="1" dirty="0" smtClean="0">
                <a:cs typeface="B Nazanin" pitchFamily="2" charset="-78"/>
              </a:rPr>
              <a:t>دندان در آوردن                       گذاشتن پشت یک قاشق سرد ،جویدن چیزی قبل از شیر خوردن ،ماساژ ملایم لثه با انگشت تمیزو دادن مسکنهای ساده     </a:t>
            </a:r>
          </a:p>
          <a:p>
            <a:pPr algn="r" rtl="1">
              <a:lnSpc>
                <a:spcPct val="150000"/>
              </a:lnSpc>
            </a:pPr>
            <a:r>
              <a:rPr lang="fa-IR" sz="1500" b="1" dirty="0" smtClean="0">
                <a:cs typeface="B Nazanin" pitchFamily="2" charset="-78"/>
              </a:rPr>
              <a:t>  ریفلاکس گاستروازوفاژیال (برگشت ازمعده به مری )                       مراجعه به پزشک        </a:t>
            </a:r>
          </a:p>
          <a:p>
            <a:pPr algn="r" rtl="1">
              <a:lnSpc>
                <a:spcPct val="150000"/>
              </a:lnSpc>
            </a:pPr>
            <a:r>
              <a:rPr lang="fa-IR" sz="1500" b="1" dirty="0" smtClean="0">
                <a:cs typeface="B Nazanin" pitchFamily="2" charset="-78"/>
              </a:rPr>
              <a:t>هوای گرم                           کنترل درجه حرارت بدن شیر خوار ، نگهداری دمای محیط در درجه حرارت مناسب وانجام شیر دهی</a:t>
            </a:r>
          </a:p>
          <a:p>
            <a:pPr algn="r" rtl="1">
              <a:lnSpc>
                <a:spcPct val="150000"/>
              </a:lnSpc>
            </a:pPr>
            <a:r>
              <a:rPr lang="fa-IR" sz="1500" b="1" dirty="0" smtClean="0">
                <a:cs typeface="B Nazanin" pitchFamily="2" charset="-78"/>
              </a:rPr>
              <a:t>ترس شیر خوار از شیر خوردن  مثلا واکنش مادر در برابر گاز گرفتن شیر خوار </a:t>
            </a:r>
          </a:p>
          <a:p>
            <a:pPr algn="r" rtl="1">
              <a:lnSpc>
                <a:spcPct val="150000"/>
              </a:lnSpc>
            </a:pPr>
            <a:r>
              <a:rPr lang="fa-IR" sz="1500" b="1" dirty="0" smtClean="0">
                <a:cs typeface="B Nazanin" pitchFamily="2" charset="-78"/>
              </a:rPr>
              <a:t>تمایل شیرخوار به از شیر گرفتن                           البته قبل از 9 ماهگی شایع نیست همه روشهای ممکن برای تشویق شیر خوار باید به کار گرفته شود گاهی ممکن است نتیجه نداده و بالاخره به قطع کامل شیر خوردن منجر شود </a:t>
            </a:r>
          </a:p>
          <a:p>
            <a:pPr algn="r" rtl="1">
              <a:lnSpc>
                <a:spcPct val="150000"/>
              </a:lnSpc>
            </a:pPr>
            <a:r>
              <a:rPr lang="fa-IR" sz="1600" b="1" dirty="0" smtClean="0">
                <a:cs typeface="B Nazanin" pitchFamily="2" charset="-78"/>
              </a:rPr>
              <a:t>برفک دهان                    نیستاتین به مدت 10 تا14 روز سطح داخلی دهان شیرخوار و پستان مادر همزمان  بلافاصله بعد از تغذیه</a:t>
            </a:r>
          </a:p>
          <a:p>
            <a:pPr algn="r" rtl="1">
              <a:lnSpc>
                <a:spcPct val="150000"/>
              </a:lnSpc>
            </a:pPr>
            <a:r>
              <a:rPr lang="fa-IR" sz="1600" b="1" dirty="0" smtClean="0">
                <a:cs typeface="B Nazanin" pitchFamily="2" charset="-78"/>
              </a:rPr>
              <a:t> عفونت های تنفسی و  گوش نوزاد </a:t>
            </a:r>
          </a:p>
          <a:p>
            <a:pPr algn="r" rtl="1">
              <a:lnSpc>
                <a:spcPct val="150000"/>
              </a:lnSpc>
            </a:pPr>
            <a:endParaRPr lang="fa-IR" sz="1600" b="1" dirty="0" smtClean="0">
              <a:cs typeface="B Nazanin" pitchFamily="2" charset="-78"/>
            </a:endParaRPr>
          </a:p>
          <a:p>
            <a:pPr algn="r" rtl="1">
              <a:lnSpc>
                <a:spcPct val="150000"/>
              </a:lnSpc>
            </a:pPr>
            <a:endParaRPr lang="fa-IR" sz="1500" b="1" dirty="0" smtClean="0">
              <a:cs typeface="B Nazanin" pitchFamily="2" charset="-78"/>
            </a:endParaRPr>
          </a:p>
          <a:p>
            <a:pPr algn="r" rtl="1">
              <a:lnSpc>
                <a:spcPct val="150000"/>
              </a:lnSpc>
            </a:pPr>
            <a:endParaRPr lang="fa-IR" sz="1800" b="1" dirty="0" smtClean="0">
              <a:cs typeface="B Nazanin" pitchFamily="2" charset="-78"/>
            </a:endParaRPr>
          </a:p>
          <a:p>
            <a:pPr>
              <a:lnSpc>
                <a:spcPct val="150000"/>
              </a:lnSpc>
            </a:pPr>
            <a:endParaRPr lang="fa-IR" sz="1800" dirty="0" smtClean="0">
              <a:cs typeface="B Nazanin" pitchFamily="2" charset="-78"/>
            </a:endParaRPr>
          </a:p>
          <a:p>
            <a:pPr>
              <a:lnSpc>
                <a:spcPct val="150000"/>
              </a:lnSpc>
              <a:buNone/>
            </a:pPr>
            <a:endParaRPr lang="en-US" sz="1800" dirty="0">
              <a:cs typeface="B Nazanin" pitchFamily="2" charset="-78"/>
            </a:endParaRPr>
          </a:p>
        </p:txBody>
      </p:sp>
      <p:sp>
        <p:nvSpPr>
          <p:cNvPr id="4" name="Left Arrow 3"/>
          <p:cNvSpPr/>
          <p:nvPr/>
        </p:nvSpPr>
        <p:spPr>
          <a:xfrm>
            <a:off x="6705600" y="4114800"/>
            <a:ext cx="838200" cy="152400"/>
          </a:xfrm>
          <a:prstGeom prst="leftArrow">
            <a:avLst>
              <a:gd name="adj1" fmla="val 56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راه حل </a:t>
            </a:r>
            <a:endParaRPr lang="en-US" dirty="0"/>
          </a:p>
        </p:txBody>
      </p:sp>
      <p:sp>
        <p:nvSpPr>
          <p:cNvPr id="8" name="Left Arrow 7"/>
          <p:cNvSpPr/>
          <p:nvPr/>
        </p:nvSpPr>
        <p:spPr>
          <a:xfrm>
            <a:off x="4267200" y="3733800"/>
            <a:ext cx="762000" cy="152400"/>
          </a:xfrm>
          <a:prstGeom prst="leftArrow">
            <a:avLst>
              <a:gd name="adj1" fmla="val 56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راه حل </a:t>
            </a:r>
            <a:endParaRPr lang="en-US" dirty="0"/>
          </a:p>
        </p:txBody>
      </p:sp>
      <p:sp>
        <p:nvSpPr>
          <p:cNvPr id="9" name="Left Arrow 8"/>
          <p:cNvSpPr/>
          <p:nvPr/>
        </p:nvSpPr>
        <p:spPr>
          <a:xfrm>
            <a:off x="6477000" y="3048000"/>
            <a:ext cx="685800" cy="152400"/>
          </a:xfrm>
          <a:prstGeom prst="leftArrow">
            <a:avLst>
              <a:gd name="adj1" fmla="val 56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راه حل </a:t>
            </a:r>
            <a:endParaRPr lang="en-US" dirty="0"/>
          </a:p>
        </p:txBody>
      </p:sp>
      <p:sp>
        <p:nvSpPr>
          <p:cNvPr id="10" name="Left Arrow 9"/>
          <p:cNvSpPr/>
          <p:nvPr/>
        </p:nvSpPr>
        <p:spPr>
          <a:xfrm>
            <a:off x="5410200" y="4800600"/>
            <a:ext cx="838200" cy="152400"/>
          </a:xfrm>
          <a:prstGeom prst="leftArrow">
            <a:avLst>
              <a:gd name="adj1" fmla="val 56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راه حل </a:t>
            </a:r>
            <a:endParaRPr lang="en-US" dirty="0"/>
          </a:p>
        </p:txBody>
      </p:sp>
      <p:sp>
        <p:nvSpPr>
          <p:cNvPr id="7" name="Left Arrow 6"/>
          <p:cNvSpPr/>
          <p:nvPr/>
        </p:nvSpPr>
        <p:spPr>
          <a:xfrm>
            <a:off x="6781800" y="5486400"/>
            <a:ext cx="609600" cy="152400"/>
          </a:xfrm>
          <a:prstGeom prst="leftArrow">
            <a:avLst>
              <a:gd name="adj1" fmla="val 56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درمان </a:t>
            </a:r>
            <a:endParaRPr lang="en-US" dirty="0"/>
          </a:p>
        </p:txBody>
      </p:sp>
      <p:sp>
        <p:nvSpPr>
          <p:cNvPr id="11" name="Curved Down Ribbon 10"/>
          <p:cNvSpPr/>
          <p:nvPr/>
        </p:nvSpPr>
        <p:spPr>
          <a:xfrm>
            <a:off x="1828800" y="152400"/>
            <a:ext cx="4876800" cy="304800"/>
          </a:xfrm>
          <a:prstGeom prst="ellipse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200" b="1" dirty="0" smtClean="0"/>
              <a:t>علل امتناع از شیر مادر</a:t>
            </a:r>
            <a:endParaRPr lang="en-US" sz="2200" b="1" dirty="0"/>
          </a:p>
        </p:txBody>
      </p:sp>
    </p:spTree>
  </p:cSld>
  <p:clrMapOvr>
    <a:masterClrMapping/>
  </p:clrMapOvr>
  <p:transition spd="slow">
    <p:checke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a:bodyPr>
          <a:lstStyle/>
          <a:p>
            <a:pPr algn="r" rtl="1">
              <a:buNone/>
            </a:pPr>
            <a:endParaRPr lang="fa-IR" sz="1800" b="1" dirty="0" smtClean="0">
              <a:cs typeface="B Nazanin" pitchFamily="2" charset="-78"/>
            </a:endParaRPr>
          </a:p>
          <a:p>
            <a:pPr algn="r" rtl="1">
              <a:buFont typeface="Wingdings" pitchFamily="2" charset="2"/>
              <a:buChar char="q"/>
            </a:pPr>
            <a:r>
              <a:rPr lang="fa-IR" sz="1800" b="1" dirty="0" smtClean="0">
                <a:solidFill>
                  <a:srgbClr val="FF0000"/>
                </a:solidFill>
                <a:cs typeface="B Titr" pitchFamily="2" charset="-78"/>
              </a:rPr>
              <a:t>علل مادری : </a:t>
            </a:r>
          </a:p>
          <a:p>
            <a:pPr algn="r" rtl="1"/>
            <a:r>
              <a:rPr lang="fa-IR" sz="1800" b="1" dirty="0" smtClean="0">
                <a:cs typeface="B Nazanin" pitchFamily="2" charset="-78"/>
              </a:rPr>
              <a:t>بیماری مادر : ممکن است روی تولید شیر تاثیرگذاشته یا واکنش جهش شیر مهار شود یا مزه شیر به دلیل مصرف داروها تغییر کند  </a:t>
            </a:r>
          </a:p>
          <a:p>
            <a:pPr algn="r" rtl="1"/>
            <a:r>
              <a:rPr lang="fa-IR" sz="1800" b="1" dirty="0" smtClean="0">
                <a:cs typeface="B Nazanin" pitchFamily="2" charset="-78"/>
              </a:rPr>
              <a:t>عفونت پستان </a:t>
            </a:r>
          </a:p>
          <a:p>
            <a:pPr algn="r" rtl="1"/>
            <a:r>
              <a:rPr lang="fa-IR" sz="1800" b="1" dirty="0" smtClean="0">
                <a:cs typeface="B Nazanin" pitchFamily="2" charset="-78"/>
              </a:rPr>
              <a:t>تغییرات هورمونی </a:t>
            </a:r>
          </a:p>
          <a:p>
            <a:pPr algn="r" rtl="1"/>
            <a:r>
              <a:rPr lang="fa-IR" sz="1800" b="1" dirty="0" smtClean="0">
                <a:cs typeface="B Nazanin" pitchFamily="2" charset="-78"/>
              </a:rPr>
              <a:t>تغییرات بو یا ظاهر مادر </a:t>
            </a:r>
          </a:p>
          <a:p>
            <a:pPr algn="r" rtl="1"/>
            <a:r>
              <a:rPr lang="fa-IR" sz="1800" b="1" dirty="0" smtClean="0">
                <a:cs typeface="B Nazanin" pitchFamily="2" charset="-78"/>
              </a:rPr>
              <a:t>تغییر در مزه شیر </a:t>
            </a:r>
          </a:p>
          <a:p>
            <a:pPr algn="r" rtl="1">
              <a:buNone/>
            </a:pPr>
            <a:r>
              <a:rPr lang="fa-IR" sz="1800" b="1" dirty="0" smtClean="0">
                <a:cs typeface="B Nazanin" pitchFamily="2" charset="-78"/>
              </a:rPr>
              <a:t>(در قسمت قبل توضیح کامل داده شد )</a:t>
            </a:r>
          </a:p>
        </p:txBody>
      </p:sp>
      <p:sp>
        <p:nvSpPr>
          <p:cNvPr id="3" name="Curved Down Ribbon 2"/>
          <p:cNvSpPr/>
          <p:nvPr/>
        </p:nvSpPr>
        <p:spPr>
          <a:xfrm>
            <a:off x="1828800" y="152400"/>
            <a:ext cx="4876800" cy="533400"/>
          </a:xfrm>
          <a:prstGeom prst="ellipse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200" b="1" dirty="0" smtClean="0"/>
              <a:t>علل امتناع از شیر مادر</a:t>
            </a:r>
            <a:endParaRPr lang="en-US" sz="2200" b="1" dirty="0"/>
          </a:p>
        </p:txBody>
      </p:sp>
    </p:spTree>
  </p:cSld>
  <p:clrMapOvr>
    <a:masterClrMapping/>
  </p:clrMapOvr>
  <p:transition spd="slow">
    <p:checke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a:bodyPr>
          <a:lstStyle/>
          <a:p>
            <a:pPr algn="r" rtl="1">
              <a:buNone/>
            </a:pPr>
            <a:r>
              <a:rPr lang="fa-IR" sz="2400" b="1" dirty="0" smtClean="0">
                <a:solidFill>
                  <a:srgbClr val="FF0000"/>
                </a:solidFill>
                <a:cs typeface="B Titr" pitchFamily="2" charset="-78"/>
              </a:rPr>
              <a:t>علل مربوط به تولید شیر   </a:t>
            </a:r>
          </a:p>
          <a:p>
            <a:pPr algn="r" rtl="1">
              <a:lnSpc>
                <a:spcPct val="150000"/>
              </a:lnSpc>
            </a:pPr>
            <a:r>
              <a:rPr lang="fa-IR" sz="2000" b="1" dirty="0" smtClean="0">
                <a:cs typeface="B Nazanin" pitchFamily="2" charset="-78"/>
              </a:rPr>
              <a:t>کم شدن تولید شیر                   مراجعه به کارکنان بهداشتی و انجام توصیه های آنان </a:t>
            </a:r>
          </a:p>
          <a:p>
            <a:pPr algn="r" rtl="1">
              <a:lnSpc>
                <a:spcPct val="150000"/>
              </a:lnSpc>
            </a:pPr>
            <a:r>
              <a:rPr lang="fa-IR" sz="2000" b="1" dirty="0" smtClean="0">
                <a:cs typeface="B Nazanin" pitchFamily="2" charset="-78"/>
              </a:rPr>
              <a:t>آهسته بودن جهش شیر                  ابتدا مادر شیر را کمی دوشیده تا جهش پیدا کند و آنگاه پستان را به دهان شیر خوار بگذارد یا واکنش جهش شیر را  با گوش کردن به موسیقی ، نشستن در یک جای ثابت ، خوردن یک نوشیدنی ساده مانند آب و دراز کشیدن  شرطی کند </a:t>
            </a:r>
          </a:p>
          <a:p>
            <a:pPr algn="r" rtl="1">
              <a:lnSpc>
                <a:spcPct val="150000"/>
              </a:lnSpc>
            </a:pPr>
            <a:r>
              <a:rPr lang="fa-IR" sz="2000" b="1" dirty="0" smtClean="0">
                <a:cs typeface="B Nazanin" pitchFamily="2" charset="-78"/>
              </a:rPr>
              <a:t>سریع بودن جهش شیر                        ابتدا مادر کمی شیر را دوشیده وسپس شیر خوار را به پستان بگذارد </a:t>
            </a:r>
          </a:p>
          <a:p>
            <a:pPr algn="ctr" rtl="1">
              <a:buNone/>
            </a:pPr>
            <a:endParaRPr lang="en-US" dirty="0"/>
          </a:p>
        </p:txBody>
      </p:sp>
      <p:sp>
        <p:nvSpPr>
          <p:cNvPr id="9" name="Notched Right Arrow 8"/>
          <p:cNvSpPr/>
          <p:nvPr/>
        </p:nvSpPr>
        <p:spPr>
          <a:xfrm flipH="1">
            <a:off x="5715000" y="1524000"/>
            <a:ext cx="762000" cy="2286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راه حل </a:t>
            </a:r>
            <a:endParaRPr lang="en-US" dirty="0"/>
          </a:p>
        </p:txBody>
      </p:sp>
      <p:sp>
        <p:nvSpPr>
          <p:cNvPr id="10" name="Notched Right Arrow 9"/>
          <p:cNvSpPr/>
          <p:nvPr/>
        </p:nvSpPr>
        <p:spPr>
          <a:xfrm flipH="1">
            <a:off x="5334000" y="2057400"/>
            <a:ext cx="685800" cy="2286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ر</a:t>
            </a:r>
          </a:p>
          <a:p>
            <a:pPr algn="ctr"/>
            <a:r>
              <a:rPr lang="fa-IR" dirty="0" smtClean="0"/>
              <a:t>راه حل </a:t>
            </a:r>
          </a:p>
          <a:p>
            <a:pPr algn="ctr"/>
            <a:endParaRPr lang="fa-IR" dirty="0" smtClean="0"/>
          </a:p>
        </p:txBody>
      </p:sp>
      <p:sp>
        <p:nvSpPr>
          <p:cNvPr id="11" name="Left Arrow 10"/>
          <p:cNvSpPr/>
          <p:nvPr/>
        </p:nvSpPr>
        <p:spPr>
          <a:xfrm>
            <a:off x="5257800" y="3886200"/>
            <a:ext cx="914400" cy="152400"/>
          </a:xfrm>
          <a:prstGeom prst="leftArrow">
            <a:avLst>
              <a:gd name="adj1" fmla="val 56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راه حل </a:t>
            </a:r>
            <a:endParaRPr lang="en-US" dirty="0"/>
          </a:p>
        </p:txBody>
      </p:sp>
      <p:sp>
        <p:nvSpPr>
          <p:cNvPr id="6" name="Curved Down Ribbon 5"/>
          <p:cNvSpPr/>
          <p:nvPr/>
        </p:nvSpPr>
        <p:spPr>
          <a:xfrm>
            <a:off x="1828800" y="152400"/>
            <a:ext cx="4876800" cy="533400"/>
          </a:xfrm>
          <a:prstGeom prst="ellipse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200" b="1" dirty="0" smtClean="0"/>
              <a:t>علل امتناع از شیر مادر</a:t>
            </a:r>
            <a:endParaRPr lang="en-US" sz="2200" b="1" dirty="0"/>
          </a:p>
        </p:txBody>
      </p:sp>
    </p:spTree>
  </p:cSld>
  <p:clrMapOvr>
    <a:masterClrMapping/>
  </p:clrMapOvr>
  <p:transition spd="slow">
    <p:checker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838200"/>
            <a:ext cx="8305800" cy="5562600"/>
          </a:xfrm>
        </p:spPr>
        <p:txBody>
          <a:bodyPr>
            <a:normAutofit fontScale="85000" lnSpcReduction="20000"/>
          </a:bodyPr>
          <a:lstStyle/>
          <a:p>
            <a:pPr algn="r" rtl="1">
              <a:lnSpc>
                <a:spcPct val="160000"/>
              </a:lnSpc>
              <a:buFont typeface="Wingdings" pitchFamily="2" charset="2"/>
              <a:buChar char="q"/>
            </a:pPr>
            <a:r>
              <a:rPr lang="fa-IR" b="1" dirty="0" smtClean="0">
                <a:cs typeface="B Nazanin" pitchFamily="2" charset="-78"/>
              </a:rPr>
              <a:t>وقتی شیرخوار خواب آلوده است </a:t>
            </a:r>
            <a:r>
              <a:rPr lang="fa-IR" b="1" dirty="0" smtClean="0">
                <a:solidFill>
                  <a:srgbClr val="FF0000"/>
                </a:solidFill>
                <a:cs typeface="B Nazanin" pitchFamily="2" charset="-78"/>
              </a:rPr>
              <a:t>درست قبل از بیدارشدن یا موقع به خواب </a:t>
            </a:r>
            <a:r>
              <a:rPr lang="fa-IR" b="1" dirty="0" smtClean="0">
                <a:cs typeface="B Nazanin" pitchFamily="2" charset="-78"/>
              </a:rPr>
              <a:t>رفتن شیر داده شود .</a:t>
            </a:r>
          </a:p>
          <a:p>
            <a:pPr algn="r" rtl="1">
              <a:lnSpc>
                <a:spcPct val="160000"/>
              </a:lnSpc>
              <a:buFont typeface="Wingdings" pitchFamily="2" charset="2"/>
              <a:buChar char="q"/>
            </a:pPr>
            <a:r>
              <a:rPr lang="fa-IR" b="1" dirty="0" smtClean="0">
                <a:cs typeface="B Nazanin" pitchFamily="2" charset="-78"/>
              </a:rPr>
              <a:t>شیر خوار با </a:t>
            </a:r>
            <a:r>
              <a:rPr lang="fa-IR" b="1" dirty="0" smtClean="0">
                <a:solidFill>
                  <a:srgbClr val="FF0000"/>
                </a:solidFill>
                <a:cs typeface="B Nazanin" pitchFamily="2" charset="-78"/>
              </a:rPr>
              <a:t>آواز خواندن ، تکان دادن یا ماساژ قبل از شیر دهی </a:t>
            </a:r>
            <a:r>
              <a:rPr lang="fa-IR" b="1" dirty="0" smtClean="0">
                <a:cs typeface="B Nazanin" pitchFamily="2" charset="-78"/>
              </a:rPr>
              <a:t>آرام کنیم .</a:t>
            </a:r>
          </a:p>
          <a:p>
            <a:pPr algn="r" rtl="1">
              <a:lnSpc>
                <a:spcPct val="160000"/>
              </a:lnSpc>
              <a:buFont typeface="Wingdings" pitchFamily="2" charset="2"/>
              <a:buChar char="q"/>
            </a:pPr>
            <a:r>
              <a:rPr lang="fa-IR" b="1" dirty="0" smtClean="0">
                <a:cs typeface="B Nazanin" pitchFamily="2" charset="-78"/>
              </a:rPr>
              <a:t>به شیرخوار </a:t>
            </a:r>
            <a:r>
              <a:rPr lang="fa-IR" b="1" dirty="0" smtClean="0">
                <a:solidFill>
                  <a:srgbClr val="FF0000"/>
                </a:solidFill>
                <a:cs typeface="B Nazanin" pitchFamily="2" charset="-78"/>
              </a:rPr>
              <a:t>زمانی که هنوز گرسنه نیست </a:t>
            </a:r>
            <a:r>
              <a:rPr lang="fa-IR" b="1" dirty="0" smtClean="0">
                <a:cs typeface="B Nazanin" pitchFamily="2" charset="-78"/>
              </a:rPr>
              <a:t>وعلایم دیررس گرسنگی مانند گریه ،جیغ زدن وکمانه زدن در او ظاهر نشده است ، شیر داده شود .</a:t>
            </a:r>
          </a:p>
          <a:p>
            <a:pPr algn="r" rtl="1">
              <a:lnSpc>
                <a:spcPct val="160000"/>
              </a:lnSpc>
              <a:buFont typeface="Wingdings" pitchFamily="2" charset="2"/>
              <a:buChar char="q"/>
            </a:pPr>
            <a:r>
              <a:rPr lang="fa-IR" b="1" dirty="0" smtClean="0">
                <a:cs typeface="B Nazanin" pitchFamily="2" charset="-78"/>
              </a:rPr>
              <a:t>در صورت سر درگمی شیرخوار در گرفتن پستان </a:t>
            </a:r>
            <a:r>
              <a:rPr lang="fa-IR" b="1" dirty="0" smtClean="0">
                <a:solidFill>
                  <a:srgbClr val="FF0000"/>
                </a:solidFill>
                <a:cs typeface="B Nazanin" pitchFamily="2" charset="-78"/>
              </a:rPr>
              <a:t>قبل از برقراری رفلکس جهش </a:t>
            </a:r>
            <a:r>
              <a:rPr lang="fa-IR" b="1" dirty="0" smtClean="0">
                <a:cs typeface="B Nazanin" pitchFamily="2" charset="-78"/>
              </a:rPr>
              <a:t>شیر ، مقداری از شیر دوشیده و سپس شیر داده شود .</a:t>
            </a:r>
          </a:p>
          <a:p>
            <a:pPr algn="r" rtl="1">
              <a:lnSpc>
                <a:spcPct val="160000"/>
              </a:lnSpc>
              <a:buFont typeface="Wingdings" pitchFamily="2" charset="2"/>
              <a:buChar char="q"/>
            </a:pPr>
            <a:r>
              <a:rPr lang="fa-IR" b="1" dirty="0" smtClean="0">
                <a:solidFill>
                  <a:srgbClr val="FF0000"/>
                </a:solidFill>
                <a:cs typeface="B Nazanin" pitchFamily="2" charset="-78"/>
              </a:rPr>
              <a:t>وضعیت های مختلف شیر دهی </a:t>
            </a:r>
            <a:r>
              <a:rPr lang="fa-IR" b="1" dirty="0" smtClean="0">
                <a:cs typeface="B Nazanin" pitchFamily="2" charset="-78"/>
              </a:rPr>
              <a:t>را امتحان کنیم .</a:t>
            </a:r>
          </a:p>
          <a:p>
            <a:pPr algn="r" rtl="1">
              <a:lnSpc>
                <a:spcPct val="160000"/>
              </a:lnSpc>
              <a:buFont typeface="Wingdings" pitchFamily="2" charset="2"/>
              <a:buChar char="q"/>
            </a:pPr>
            <a:r>
              <a:rPr lang="fa-IR" b="1" dirty="0" smtClean="0">
                <a:solidFill>
                  <a:srgbClr val="FF0000"/>
                </a:solidFill>
                <a:cs typeface="B Nazanin" pitchFamily="2" charset="-78"/>
              </a:rPr>
              <a:t>چند قطره شیر بر روی لبهای شیر خوار </a:t>
            </a:r>
            <a:r>
              <a:rPr lang="fa-IR" b="1" dirty="0" smtClean="0">
                <a:cs typeface="B Nazanin" pitchFamily="2" charset="-78"/>
              </a:rPr>
              <a:t>ریخته و سپس پستان به دهان او بلغزانیم .</a:t>
            </a:r>
          </a:p>
        </p:txBody>
      </p:sp>
      <p:sp>
        <p:nvSpPr>
          <p:cNvPr id="3" name="Title 2"/>
          <p:cNvSpPr>
            <a:spLocks noGrp="1"/>
          </p:cNvSpPr>
          <p:nvPr>
            <p:ph type="title"/>
          </p:nvPr>
        </p:nvSpPr>
        <p:spPr>
          <a:xfrm>
            <a:off x="914400" y="274638"/>
            <a:ext cx="7239000" cy="563562"/>
          </a:xfrm>
          <a:solidFill>
            <a:schemeClr val="accent4">
              <a:lumMod val="40000"/>
              <a:lumOff val="60000"/>
            </a:schemeClr>
          </a:solidFill>
        </p:spPr>
        <p:style>
          <a:lnRef idx="2">
            <a:schemeClr val="accent1"/>
          </a:lnRef>
          <a:fillRef idx="1">
            <a:schemeClr val="lt1"/>
          </a:fillRef>
          <a:effectRef idx="0">
            <a:schemeClr val="accent1"/>
          </a:effectRef>
          <a:fontRef idx="minor">
            <a:schemeClr val="dk1"/>
          </a:fontRef>
        </p:style>
        <p:txBody>
          <a:bodyPr>
            <a:normAutofit/>
          </a:bodyPr>
          <a:lstStyle/>
          <a:p>
            <a:pPr algn="ctr"/>
            <a:r>
              <a:rPr lang="fa-IR" sz="2800" dirty="0" smtClean="0">
                <a:solidFill>
                  <a:srgbClr val="FF0000"/>
                </a:solidFill>
                <a:cs typeface="B Titr" pitchFamily="2" charset="-78"/>
              </a:rPr>
              <a:t>راههای ترغیب شیر خوار برای پستان گرفتن</a:t>
            </a:r>
            <a:endParaRPr lang="en-US" sz="2800" dirty="0">
              <a:cs typeface="B Titr" pitchFamily="2" charset="-78"/>
            </a:endParaRPr>
          </a:p>
        </p:txBody>
      </p:sp>
    </p:spTree>
  </p:cSld>
  <p:clrMapOvr>
    <a:masterClrMapping/>
  </p:clrMapOvr>
  <p:transition spd="slow">
    <p:checke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457200"/>
            <a:ext cx="8382000" cy="6019800"/>
          </a:xfrm>
        </p:spPr>
        <p:txBody>
          <a:bodyPr>
            <a:normAutofit fontScale="92500" lnSpcReduction="10000"/>
          </a:bodyPr>
          <a:lstStyle/>
          <a:p>
            <a:pPr algn="r" rtl="1">
              <a:lnSpc>
                <a:spcPct val="150000"/>
              </a:lnSpc>
            </a:pPr>
            <a:r>
              <a:rPr lang="fa-IR" sz="2400" dirty="0" smtClean="0">
                <a:cs typeface="B Nazanin" pitchFamily="2" charset="-78"/>
              </a:rPr>
              <a:t>یکی از چهار استراتژی اتخاذ شده توسط یونیسف که به انقلاب سلامتی کودکان منجر شده است تغذیه کودک با شیر مادر است </a:t>
            </a:r>
          </a:p>
          <a:p>
            <a:pPr algn="r" rtl="1">
              <a:lnSpc>
                <a:spcPct val="150000"/>
              </a:lnSpc>
            </a:pPr>
            <a:r>
              <a:rPr lang="fa-IR" sz="2400" dirty="0" smtClean="0">
                <a:cs typeface="B Nazanin" pitchFamily="2" charset="-78"/>
              </a:rPr>
              <a:t>تغذیه با شیر مادر روش بی نظیری برای تامین غذای مناسب جهت رشد و تکامل مطلوب شیر خواران است </a:t>
            </a:r>
          </a:p>
          <a:p>
            <a:pPr algn="r" rtl="1">
              <a:lnSpc>
                <a:spcPct val="150000"/>
              </a:lnSpc>
            </a:pPr>
            <a:r>
              <a:rPr lang="fa-IR" sz="2400" dirty="0" smtClean="0">
                <a:cs typeface="B Nazanin" pitchFamily="2" charset="-78"/>
              </a:rPr>
              <a:t>درخصوص اهمیت شیر مادر در دین اسلام نیز تاکید بسیار شده است ازجمله  </a:t>
            </a:r>
            <a:r>
              <a:rPr lang="fa-IR" sz="2400" i="1" u="sng" dirty="0" smtClean="0">
                <a:cs typeface="B Nazanin" pitchFamily="2" charset="-78"/>
              </a:rPr>
              <a:t>حضرت رسول اکرم (ص) میفرماید : </a:t>
            </a:r>
            <a:r>
              <a:rPr lang="fa-IR" sz="2400" dirty="0" smtClean="0">
                <a:cs typeface="B Nazanin" pitchFamily="2" charset="-78"/>
              </a:rPr>
              <a:t>اگر مادری شب شیر دهد برای هر جرعه شیری که میدهد پاداش او معادل آن است که هفتاد بنده را در راه خدا آزاد کرده است </a:t>
            </a:r>
          </a:p>
          <a:p>
            <a:pPr algn="r" rtl="1">
              <a:lnSpc>
                <a:spcPct val="150000"/>
              </a:lnSpc>
            </a:pPr>
            <a:r>
              <a:rPr lang="fa-IR" sz="2400" i="1" u="sng" dirty="0" smtClean="0">
                <a:cs typeface="B Nazanin" pitchFamily="2" charset="-78"/>
              </a:rPr>
              <a:t>حضرت امام جعفر صادق (ع) میفرماید </a:t>
            </a:r>
            <a:r>
              <a:rPr lang="fa-IR" sz="2400" dirty="0" smtClean="0">
                <a:cs typeface="B Nazanin" pitchFamily="2" charset="-78"/>
              </a:rPr>
              <a:t>: زن در دوران بارداری و زایمان و شیر دادن ، اجر مجاهد در راه خدا را دارد و اگر دراین زمان از دنیابرود برای او اجرشهید است  </a:t>
            </a:r>
          </a:p>
          <a:p>
            <a:pPr algn="r" rtl="1">
              <a:lnSpc>
                <a:spcPct val="150000"/>
              </a:lnSpc>
            </a:pPr>
            <a:r>
              <a:rPr lang="fa-IR" sz="2400" dirty="0" smtClean="0">
                <a:cs typeface="B Nazanin" pitchFamily="2" charset="-78"/>
              </a:rPr>
              <a:t>با توجه به  اهمیت ترویج تغذیه با شیر مادر و همچنین دستیابی  به اهداف  برنامه عملیاتی کودکان در برنامه شیر مادر در سال 91 در خصوص برگزاری باز اموزی برای رده های مختلف کارکنان آموزشی این  محتوای اموزشی تهیه</a:t>
            </a:r>
            <a:r>
              <a:rPr lang="en-US" sz="2400" dirty="0" smtClean="0">
                <a:cs typeface="B Nazanin" pitchFamily="2" charset="-78"/>
              </a:rPr>
              <a:t>  </a:t>
            </a:r>
            <a:r>
              <a:rPr lang="fa-IR" sz="2400" dirty="0" smtClean="0">
                <a:cs typeface="B Nazanin" pitchFamily="2" charset="-78"/>
              </a:rPr>
              <a:t>شده است </a:t>
            </a:r>
            <a:endParaRPr lang="en-US" sz="2400" dirty="0">
              <a:cs typeface="B Nazanin" pitchFamily="2" charset="-78"/>
            </a:endParaRPr>
          </a:p>
        </p:txBody>
      </p:sp>
    </p:spTree>
  </p:cSld>
  <p:clrMapOvr>
    <a:masterClrMapping/>
  </p:clrMapOvr>
  <p:transition spd="slow">
    <p:checke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762000"/>
            <a:ext cx="8077200" cy="5715000"/>
          </a:xfrm>
        </p:spPr>
        <p:txBody>
          <a:bodyPr>
            <a:noAutofit/>
          </a:bodyPr>
          <a:lstStyle/>
          <a:p>
            <a:pPr algn="r" rtl="1">
              <a:lnSpc>
                <a:spcPct val="150000"/>
              </a:lnSpc>
              <a:buNone/>
            </a:pPr>
            <a:r>
              <a:rPr lang="fa-IR" sz="1600" b="1" dirty="0" smtClean="0">
                <a:cs typeface="B Nazanin" pitchFamily="2" charset="-78"/>
              </a:rPr>
              <a:t>حرکات زبان ، آرواره و دهان نوزاد در موقع تغذیه از پستان مادر با مکیدن از سر بطری متفاوت است وقتی پستان در دهان شیر خوار قرار میگیرد زبان او حالت تعقر ( گود ) گرفته و پستان را به کام خود می فشارد و با حرکات ریتمیک و فشار آرواره ها به مجاری شیری سبب جاری شدن شیر شده و آن را میبلعد و سپس یک نفس میکشد </a:t>
            </a:r>
          </a:p>
          <a:p>
            <a:pPr algn="r" rtl="1">
              <a:lnSpc>
                <a:spcPct val="150000"/>
              </a:lnSpc>
              <a:buNone/>
            </a:pPr>
            <a:r>
              <a:rPr lang="fa-IR" sz="1600" b="1" dirty="0" smtClean="0">
                <a:cs typeface="B Nazanin" pitchFamily="2" charset="-78"/>
              </a:rPr>
              <a:t>ولی وقتی شیرخوار از بطری شیر میخورد فورا با مکیدن با جریان شیر روبرو می شود که با زبان خود جلوی شدت جریان شیر را می گیرد تا از خفه شدن خود جلو گیری کند لبهای او به طور محکم به دور سر بطـــری می چسبد وآرواره بدون حرکت می ماند و بدون اینـکه تلاشی بکند شیـــر بلافاصله جریــان می یابد و لذت آنی به می دهد </a:t>
            </a:r>
          </a:p>
          <a:p>
            <a:pPr algn="r" rtl="1">
              <a:lnSpc>
                <a:spcPct val="150000"/>
              </a:lnSpc>
              <a:buNone/>
            </a:pPr>
            <a:r>
              <a:rPr lang="fa-IR" sz="1600" b="1" dirty="0" smtClean="0">
                <a:solidFill>
                  <a:srgbClr val="FF0000"/>
                </a:solidFill>
                <a:cs typeface="B Nazanin" pitchFamily="2" charset="-78"/>
              </a:rPr>
              <a:t>مهم </a:t>
            </a:r>
          </a:p>
          <a:p>
            <a:pPr algn="r" rtl="1">
              <a:lnSpc>
                <a:spcPct val="150000"/>
              </a:lnSpc>
              <a:buNone/>
            </a:pPr>
            <a:r>
              <a:rPr lang="fa-IR" sz="1600" b="1" dirty="0" smtClean="0">
                <a:solidFill>
                  <a:srgbClr val="FF0000"/>
                </a:solidFill>
                <a:cs typeface="B Nazanin" pitchFamily="2" charset="-78"/>
              </a:rPr>
              <a:t>     1- از بطری و گول زنک استفاده نشود </a:t>
            </a:r>
            <a:r>
              <a:rPr lang="fa-IR" sz="1600" b="1" dirty="0" smtClean="0">
                <a:cs typeface="B Nazanin" pitchFamily="2" charset="-78"/>
              </a:rPr>
              <a:t>و در مواقع اضطراری از فنجان، قاشق ،سرنگ لوله یا قطره چکان استفاده شود</a:t>
            </a:r>
          </a:p>
          <a:p>
            <a:pPr algn="r" rtl="1">
              <a:lnSpc>
                <a:spcPct val="150000"/>
              </a:lnSpc>
              <a:buNone/>
            </a:pPr>
            <a:r>
              <a:rPr lang="fa-IR" sz="1600" b="1" dirty="0" smtClean="0">
                <a:solidFill>
                  <a:srgbClr val="FF0000"/>
                </a:solidFill>
                <a:cs typeface="B Nazanin" pitchFamily="2" charset="-78"/>
              </a:rPr>
              <a:t>         2-</a:t>
            </a:r>
            <a:r>
              <a:rPr lang="fa-IR" sz="1600" b="1" dirty="0" smtClean="0">
                <a:cs typeface="B Nazanin" pitchFamily="2" charset="-78"/>
              </a:rPr>
              <a:t> </a:t>
            </a:r>
            <a:r>
              <a:rPr lang="fa-IR" sz="1600" b="1" dirty="0" smtClean="0">
                <a:solidFill>
                  <a:srgbClr val="FF0000"/>
                </a:solidFill>
                <a:cs typeface="B Nazanin" pitchFamily="2" charset="-78"/>
              </a:rPr>
              <a:t>قبل از برقراری رفلکس جهش شیر مقداری ازشیردوشیده </a:t>
            </a:r>
            <a:r>
              <a:rPr lang="fa-IR" sz="1600" b="1" dirty="0" smtClean="0">
                <a:cs typeface="B Nazanin" pitchFamily="2" charset="-78"/>
              </a:rPr>
              <a:t>و بعد شیردهی آغاز شود </a:t>
            </a:r>
          </a:p>
          <a:p>
            <a:pPr algn="r" rtl="1">
              <a:lnSpc>
                <a:spcPct val="150000"/>
              </a:lnSpc>
              <a:buNone/>
            </a:pPr>
            <a:r>
              <a:rPr lang="fa-IR" sz="1600" b="1" dirty="0" smtClean="0">
                <a:solidFill>
                  <a:srgbClr val="FF0000"/>
                </a:solidFill>
                <a:cs typeface="B Nazanin" pitchFamily="2" charset="-78"/>
              </a:rPr>
              <a:t>        </a:t>
            </a:r>
            <a:r>
              <a:rPr lang="fa-IR" sz="1600" b="1" dirty="0" smtClean="0">
                <a:cs typeface="B Nazanin" pitchFamily="2" charset="-78"/>
              </a:rPr>
              <a:t>3-وادار کردن شیر خواراز طریق گرسنگی برای گرفتن پستان کار درستی نیست چون علاوه بر سر درگمی ممکن است اورا در معرض کم آبی و دریافت انرژی کمتر قرار داده و در نتیجه ضعیفتر شده و قادر به گرفتن پستان و مکیدن آن نباشد  </a:t>
            </a:r>
          </a:p>
          <a:p>
            <a:pPr algn="r" rtl="1">
              <a:lnSpc>
                <a:spcPct val="150000"/>
              </a:lnSpc>
              <a:buNone/>
            </a:pPr>
            <a:endParaRPr lang="fa-IR" sz="1600" b="1" dirty="0" smtClean="0">
              <a:cs typeface="B Nazanin" pitchFamily="2" charset="-78"/>
            </a:endParaRPr>
          </a:p>
          <a:p>
            <a:pPr algn="r" rtl="1">
              <a:lnSpc>
                <a:spcPct val="150000"/>
              </a:lnSpc>
              <a:buNone/>
            </a:pPr>
            <a:endParaRPr lang="fa-IR" sz="1600" b="1" dirty="0" smtClean="0">
              <a:cs typeface="B Nazanin" pitchFamily="2" charset="-78"/>
            </a:endParaRPr>
          </a:p>
          <a:p>
            <a:pPr algn="r" rtl="1">
              <a:lnSpc>
                <a:spcPct val="150000"/>
              </a:lnSpc>
              <a:buNone/>
            </a:pPr>
            <a:endParaRPr lang="fa-IR" sz="1600" b="1" dirty="0" smtClean="0">
              <a:cs typeface="B Nazanin" pitchFamily="2" charset="-78"/>
            </a:endParaRPr>
          </a:p>
          <a:p>
            <a:pPr algn="r" rtl="1">
              <a:buNone/>
            </a:pPr>
            <a:endParaRPr lang="fa-IR" sz="2000" b="1" dirty="0" smtClean="0"/>
          </a:p>
          <a:p>
            <a:pPr algn="r" rtl="1">
              <a:buNone/>
            </a:pPr>
            <a:endParaRPr lang="en-US" sz="2000" b="1" dirty="0"/>
          </a:p>
        </p:txBody>
      </p:sp>
      <p:sp>
        <p:nvSpPr>
          <p:cNvPr id="4" name="Horizontal Scroll 3"/>
          <p:cNvSpPr/>
          <p:nvPr/>
        </p:nvSpPr>
        <p:spPr>
          <a:xfrm>
            <a:off x="1219200" y="152400"/>
            <a:ext cx="6019800" cy="4572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cs typeface="B Titr" pitchFamily="2" charset="-78"/>
              </a:rPr>
              <a:t>سر در گمی شیر خوار در گرفتن پستان </a:t>
            </a:r>
            <a:endParaRPr lang="en-US" sz="2800" b="1" dirty="0">
              <a:cs typeface="B Titr" pitchFamily="2" charset="-78"/>
            </a:endParaRPr>
          </a:p>
        </p:txBody>
      </p:sp>
    </p:spTree>
  </p:cSld>
  <p:clrMapOvr>
    <a:masterClrMapping/>
  </p:clrMapOvr>
  <p:transition spd="slow">
    <p:checker dir="ver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638800"/>
          </a:xfrm>
          <a:ln>
            <a:noFill/>
          </a:ln>
        </p:spPr>
        <p:txBody>
          <a:bodyPr>
            <a:normAutofit/>
          </a:bodyPr>
          <a:lstStyle/>
          <a:p>
            <a:pPr algn="r" rtl="1">
              <a:lnSpc>
                <a:spcPct val="150000"/>
              </a:lnSpc>
              <a:buNone/>
            </a:pPr>
            <a:r>
              <a:rPr lang="fa-IR" sz="2400" b="1" dirty="0" smtClean="0">
                <a:solidFill>
                  <a:srgbClr val="FF0000"/>
                </a:solidFill>
                <a:cs typeface="B Titr" pitchFamily="2" charset="-78"/>
              </a:rPr>
              <a:t>ماستیت </a:t>
            </a:r>
          </a:p>
          <a:p>
            <a:pPr algn="r" rtl="1">
              <a:lnSpc>
                <a:spcPct val="150000"/>
              </a:lnSpc>
            </a:pPr>
            <a:r>
              <a:rPr lang="fa-IR" sz="2000" b="1" dirty="0" smtClean="0">
                <a:solidFill>
                  <a:srgbClr val="FF0000"/>
                </a:solidFill>
                <a:cs typeface="B Nazanin" pitchFamily="2" charset="-78"/>
              </a:rPr>
              <a:t>علایم :</a:t>
            </a:r>
            <a:r>
              <a:rPr lang="fa-IR" sz="2000" b="1" dirty="0" smtClean="0">
                <a:cs typeface="B Nazanin" pitchFamily="2" charset="-78"/>
              </a:rPr>
              <a:t>وجود یک توده حساس به لمس و گاهی قرمزی پوست و گاهی همراه با علایم شبیه سرماخوردگی </a:t>
            </a:r>
          </a:p>
          <a:p>
            <a:pPr algn="r" rtl="1">
              <a:lnSpc>
                <a:spcPct val="150000"/>
              </a:lnSpc>
            </a:pPr>
            <a:r>
              <a:rPr lang="fa-IR" sz="2000" b="1" dirty="0" smtClean="0">
                <a:solidFill>
                  <a:srgbClr val="FF0000"/>
                </a:solidFill>
                <a:cs typeface="B Nazanin" pitchFamily="2" charset="-78"/>
              </a:rPr>
              <a:t>درمان : </a:t>
            </a:r>
            <a:r>
              <a:rPr lang="fa-IR" sz="2000" b="1" dirty="0" smtClean="0">
                <a:cs typeface="B Nazanin" pitchFamily="2" charset="-78"/>
              </a:rPr>
              <a:t>دوشیدن مکررپستان هر نیم تا 3 ساعت یک بار </a:t>
            </a:r>
          </a:p>
          <a:p>
            <a:pPr algn="r" rtl="1">
              <a:lnSpc>
                <a:spcPct val="150000"/>
              </a:lnSpc>
            </a:pPr>
            <a:r>
              <a:rPr lang="fa-IR" sz="20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cs typeface="B Nazanin" pitchFamily="2" charset="-78"/>
              </a:rPr>
              <a:t>کمپرس گرم پستان </a:t>
            </a:r>
            <a:r>
              <a:rPr lang="fa-IR" sz="2000" b="1" dirty="0" smtClean="0">
                <a:cs typeface="B Nazanin" pitchFamily="2" charset="-78"/>
              </a:rPr>
              <a:t>( استفاده از آب یا حوله گرم برای افزایش جریان شیر ) </a:t>
            </a:r>
            <a:r>
              <a:rPr lang="fa-IR" sz="2000" b="1" u="sng" dirty="0" smtClean="0">
                <a:cs typeface="B Nazanin" pitchFamily="2" charset="-78"/>
              </a:rPr>
              <a:t>قبل از شیر دهی </a:t>
            </a:r>
            <a:r>
              <a:rPr lang="fa-IR" sz="2000" b="1" dirty="0" smtClean="0">
                <a:cs typeface="B Nazanin" pitchFamily="2" charset="-78"/>
              </a:rPr>
              <a:t>و </a:t>
            </a:r>
            <a:r>
              <a:rPr lang="fa-IR" sz="20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cs typeface="B Nazanin" pitchFamily="2" charset="-78"/>
              </a:rPr>
              <a:t>کمپرس سرد پستان  </a:t>
            </a:r>
            <a:r>
              <a:rPr lang="fa-IR" sz="2000" b="1" dirty="0" smtClean="0">
                <a:cs typeface="B Nazanin" pitchFamily="2" charset="-78"/>
              </a:rPr>
              <a:t>( قرار دادن تکه های یخ در حوله تمیز و گذاردن برروی آن ) </a:t>
            </a:r>
            <a:r>
              <a:rPr lang="fa-IR" sz="2000" b="1" u="sng" dirty="0" smtClean="0">
                <a:cs typeface="B Nazanin" pitchFamily="2" charset="-78"/>
              </a:rPr>
              <a:t>بعد از شیردهی </a:t>
            </a:r>
          </a:p>
          <a:p>
            <a:pPr algn="r" rtl="1">
              <a:lnSpc>
                <a:spcPct val="150000"/>
              </a:lnSpc>
            </a:pPr>
            <a:r>
              <a:rPr lang="fa-IR" sz="2000" b="1" dirty="0" smtClean="0">
                <a:cs typeface="B Nazanin" pitchFamily="2" charset="-78"/>
              </a:rPr>
              <a:t>استراحت </a:t>
            </a:r>
          </a:p>
          <a:p>
            <a:pPr algn="r" rtl="1">
              <a:lnSpc>
                <a:spcPct val="150000"/>
              </a:lnSpc>
            </a:pPr>
            <a:r>
              <a:rPr lang="fa-IR" sz="2000" b="1" dirty="0" smtClean="0">
                <a:cs typeface="B Nazanin" pitchFamily="2" charset="-78"/>
              </a:rPr>
              <a:t>مصرف مایعات فراوان</a:t>
            </a:r>
          </a:p>
          <a:p>
            <a:pPr algn="r" rtl="1">
              <a:lnSpc>
                <a:spcPct val="150000"/>
              </a:lnSpc>
            </a:pPr>
            <a:r>
              <a:rPr lang="fa-IR" sz="2000" b="1" dirty="0" smtClean="0">
                <a:cs typeface="B Nazanin" pitchFamily="2" charset="-78"/>
              </a:rPr>
              <a:t>تجویز آنتی بیوتیک و مسکن </a:t>
            </a:r>
            <a:endParaRPr lang="en-US" sz="2000" b="1" dirty="0">
              <a:cs typeface="B Nazanin" pitchFamily="2" charset="-78"/>
            </a:endParaRPr>
          </a:p>
        </p:txBody>
      </p:sp>
      <p:sp>
        <p:nvSpPr>
          <p:cNvPr id="4" name="Flowchart: Punched Tape 3"/>
          <p:cNvSpPr/>
          <p:nvPr/>
        </p:nvSpPr>
        <p:spPr>
          <a:xfrm>
            <a:off x="2362200" y="228600"/>
            <a:ext cx="4038600" cy="533400"/>
          </a:xfrm>
          <a:prstGeom prst="flowChartPunchedTap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sz="3200" b="1" dirty="0" smtClean="0"/>
              <a:t>بیماریها و شیردهی </a:t>
            </a:r>
            <a:endParaRPr lang="en-US" sz="3200" b="1" dirty="0"/>
          </a:p>
        </p:txBody>
      </p:sp>
    </p:spTree>
  </p:cSld>
  <p:clrMapOvr>
    <a:masterClrMapping/>
  </p:clrMapOvr>
  <p:transition spd="slow">
    <p:checker dir="ver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096000"/>
          </a:xfrm>
        </p:spPr>
        <p:txBody>
          <a:bodyPr>
            <a:normAutofit lnSpcReduction="10000"/>
          </a:bodyPr>
          <a:lstStyle/>
          <a:p>
            <a:pPr algn="r" rtl="1">
              <a:lnSpc>
                <a:spcPct val="150000"/>
              </a:lnSpc>
              <a:buNone/>
            </a:pPr>
            <a:r>
              <a:rPr lang="fa-IR" sz="2400" dirty="0" smtClean="0">
                <a:solidFill>
                  <a:srgbClr val="FF0000"/>
                </a:solidFill>
                <a:cs typeface="B Titr" pitchFamily="2" charset="-78"/>
              </a:rPr>
              <a:t>احتقان پستان و پری پستان  </a:t>
            </a:r>
          </a:p>
          <a:p>
            <a:pPr algn="r" rtl="1">
              <a:lnSpc>
                <a:spcPct val="150000"/>
              </a:lnSpc>
              <a:buNone/>
            </a:pPr>
            <a:r>
              <a:rPr lang="fa-IR" sz="2200" b="1" dirty="0" smtClean="0">
                <a:solidFill>
                  <a:srgbClr val="FF0000"/>
                </a:solidFill>
                <a:cs typeface="B Nazanin" pitchFamily="2" charset="-78"/>
              </a:rPr>
              <a:t>علایم : </a:t>
            </a:r>
            <a:r>
              <a:rPr lang="fa-IR" sz="2200" b="1" dirty="0" smtClean="0">
                <a:cs typeface="B Nazanin" pitchFamily="2" charset="-78"/>
              </a:rPr>
              <a:t>سینه های دردناک ، متورم و نوک سینه کشیده شده و تب تا 24 ساعت </a:t>
            </a:r>
          </a:p>
          <a:p>
            <a:pPr algn="r" rtl="1">
              <a:lnSpc>
                <a:spcPct val="150000"/>
              </a:lnSpc>
              <a:buNone/>
            </a:pPr>
            <a:r>
              <a:rPr lang="fa-IR" sz="2200" b="1" dirty="0" smtClean="0">
                <a:solidFill>
                  <a:srgbClr val="FF0000"/>
                </a:solidFill>
                <a:cs typeface="B Nazanin" pitchFamily="2" charset="-78"/>
              </a:rPr>
              <a:t>درمان : </a:t>
            </a:r>
          </a:p>
          <a:p>
            <a:pPr algn="r" rtl="1">
              <a:lnSpc>
                <a:spcPct val="150000"/>
              </a:lnSpc>
            </a:pPr>
            <a:r>
              <a:rPr lang="fa-IR" sz="2200" b="1" dirty="0" smtClean="0">
                <a:cs typeface="B Nazanin" pitchFamily="2" charset="-78"/>
              </a:rPr>
              <a:t>تغذیه نوزاد از پستان بلافاصله پس از تولد </a:t>
            </a:r>
          </a:p>
          <a:p>
            <a:pPr algn="r" rtl="1">
              <a:lnSpc>
                <a:spcPct val="150000"/>
              </a:lnSpc>
            </a:pPr>
            <a:r>
              <a:rPr lang="fa-IR" sz="2200" b="1" dirty="0" smtClean="0">
                <a:cs typeface="B Nazanin" pitchFamily="2" charset="-78"/>
              </a:rPr>
              <a:t>تغذیه مکرر و محدود نکردن زمان شیر دهی </a:t>
            </a:r>
          </a:p>
          <a:p>
            <a:pPr algn="r" rtl="1">
              <a:lnSpc>
                <a:spcPct val="150000"/>
              </a:lnSpc>
            </a:pPr>
            <a:r>
              <a:rPr lang="fa-IR" sz="2200" b="1" dirty="0" smtClean="0">
                <a:cs typeface="B Nazanin" pitchFamily="2" charset="-78"/>
              </a:rPr>
              <a:t>وضعیت صحیح شیر دهی </a:t>
            </a:r>
          </a:p>
          <a:p>
            <a:pPr algn="r" rtl="1">
              <a:lnSpc>
                <a:spcPct val="150000"/>
              </a:lnSpc>
            </a:pPr>
            <a:r>
              <a:rPr lang="fa-IR" sz="2200" b="1" dirty="0" smtClean="0">
                <a:cs typeface="B Nazanin" pitchFamily="2" charset="-78"/>
              </a:rPr>
              <a:t>کمپرس آب گرم قبل از شیر دهی </a:t>
            </a:r>
          </a:p>
          <a:p>
            <a:pPr algn="r" rtl="1">
              <a:lnSpc>
                <a:spcPct val="150000"/>
              </a:lnSpc>
            </a:pPr>
            <a:r>
              <a:rPr lang="fa-IR" sz="2200" b="1" dirty="0" smtClean="0">
                <a:cs typeface="B Nazanin" pitchFamily="2" charset="-78"/>
              </a:rPr>
              <a:t>استفاده از بطری گرم </a:t>
            </a:r>
          </a:p>
          <a:p>
            <a:pPr algn="r" rtl="1">
              <a:lnSpc>
                <a:spcPct val="150000"/>
              </a:lnSpc>
            </a:pPr>
            <a:r>
              <a:rPr lang="fa-IR" sz="2200" b="1" dirty="0" smtClean="0">
                <a:cs typeface="B Nazanin" pitchFamily="2" charset="-78"/>
              </a:rPr>
              <a:t>استفاده از کمپرس سرد پس از شیر دهی </a:t>
            </a:r>
          </a:p>
          <a:p>
            <a:pPr algn="r" rtl="1">
              <a:lnSpc>
                <a:spcPct val="150000"/>
              </a:lnSpc>
            </a:pPr>
            <a:r>
              <a:rPr lang="fa-IR" sz="2200" b="1" dirty="0" smtClean="0">
                <a:cs typeface="B Nazanin" pitchFamily="2" charset="-78"/>
              </a:rPr>
              <a:t>استفاده از مسکن</a:t>
            </a:r>
          </a:p>
          <a:p>
            <a:pPr algn="r" rtl="1">
              <a:lnSpc>
                <a:spcPct val="150000"/>
              </a:lnSpc>
            </a:pPr>
            <a:r>
              <a:rPr lang="fa-IR" sz="2200" b="1" dirty="0" smtClean="0">
                <a:cs typeface="B Nazanin" pitchFamily="2" charset="-78"/>
              </a:rPr>
              <a:t>گذاردن برگ کلم به مدت 15 دقیقه روزی 3 تا 4 بار </a:t>
            </a:r>
          </a:p>
          <a:p>
            <a:pPr algn="r" rtl="1">
              <a:lnSpc>
                <a:spcPct val="150000"/>
              </a:lnSpc>
              <a:buNone/>
            </a:pPr>
            <a:endParaRPr lang="en-US" sz="2200" b="1" dirty="0">
              <a:solidFill>
                <a:srgbClr val="FF0000"/>
              </a:solidFill>
              <a:cs typeface="B Nazanin" pitchFamily="2" charset="-78"/>
            </a:endParaRPr>
          </a:p>
        </p:txBody>
      </p:sp>
    </p:spTree>
  </p:cSld>
  <p:clrMapOvr>
    <a:masterClrMapping/>
  </p:clrMapOvr>
  <p:transition spd="slow">
    <p:checker dir="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762000"/>
            <a:ext cx="7924800" cy="5245291"/>
          </a:xfrm>
        </p:spPr>
        <p:txBody>
          <a:bodyPr/>
          <a:lstStyle/>
          <a:p>
            <a:pPr algn="r" rtl="1">
              <a:buNone/>
            </a:pPr>
            <a:r>
              <a:rPr lang="fa-IR" b="1" dirty="0" smtClean="0">
                <a:solidFill>
                  <a:srgbClr val="FF0000"/>
                </a:solidFill>
                <a:cs typeface="B Titr" pitchFamily="2" charset="-78"/>
              </a:rPr>
              <a:t>نوک پستان صاف و فرو رفته   </a:t>
            </a:r>
          </a:p>
          <a:p>
            <a:pPr algn="r" rtl="1">
              <a:lnSpc>
                <a:spcPct val="150000"/>
              </a:lnSpc>
            </a:pPr>
            <a:r>
              <a:rPr lang="fa-IR" sz="2000" b="1" dirty="0" smtClean="0">
                <a:solidFill>
                  <a:schemeClr val="tx1">
                    <a:lumMod val="95000"/>
                    <a:lumOff val="5000"/>
                  </a:schemeClr>
                </a:solidFill>
                <a:cs typeface="B Nazanin" pitchFamily="2" charset="-78"/>
              </a:rPr>
              <a:t>بهترین زمان برای کمک به مادر حوالی زایمان و بلافاصله پس از زایمان است </a:t>
            </a:r>
          </a:p>
          <a:p>
            <a:pPr algn="r" rtl="1">
              <a:lnSpc>
                <a:spcPct val="150000"/>
              </a:lnSpc>
            </a:pPr>
            <a:r>
              <a:rPr lang="fa-IR" sz="2000" b="1" dirty="0" smtClean="0">
                <a:cs typeface="B Nazanin" pitchFamily="2" charset="-78"/>
              </a:rPr>
              <a:t> تماس پوست با پوست و شیردهی بلافاصله پس از تولد </a:t>
            </a:r>
          </a:p>
          <a:p>
            <a:pPr algn="r" rtl="1">
              <a:lnSpc>
                <a:spcPct val="150000"/>
              </a:lnSpc>
            </a:pPr>
            <a:r>
              <a:rPr lang="fa-IR" sz="2000" b="1" dirty="0" smtClean="0">
                <a:cs typeface="B Nazanin" pitchFamily="2" charset="-78"/>
              </a:rPr>
              <a:t>قرار دادن شیر خواردر یک وضعیت خاص مثلا وضعیت زیر بغلی </a:t>
            </a:r>
            <a:endParaRPr lang="en-US" sz="2000" b="1" dirty="0" smtClean="0">
              <a:cs typeface="B Nazanin" pitchFamily="2" charset="-78"/>
            </a:endParaRPr>
          </a:p>
          <a:p>
            <a:pPr algn="r" rtl="1">
              <a:lnSpc>
                <a:spcPct val="150000"/>
              </a:lnSpc>
            </a:pPr>
            <a:r>
              <a:rPr lang="fa-IR" sz="2000" b="1" dirty="0" smtClean="0">
                <a:cs typeface="B Nazanin" pitchFamily="2" charset="-78"/>
              </a:rPr>
              <a:t>  بیرون کشیدن نوک پستان با دست قبل از شیر دهی </a:t>
            </a:r>
          </a:p>
          <a:p>
            <a:pPr algn="r" rtl="1">
              <a:lnSpc>
                <a:spcPct val="150000"/>
              </a:lnSpc>
            </a:pPr>
            <a:r>
              <a:rPr lang="fa-IR" sz="2000" b="1" dirty="0" smtClean="0">
                <a:cs typeface="B Nazanin" pitchFamily="2" charset="-78"/>
              </a:rPr>
              <a:t>بیرون کشیدن نوک پستان با سرنگ یا پمپ دستی </a:t>
            </a:r>
          </a:p>
          <a:p>
            <a:pPr algn="r" rtl="1"/>
            <a:endParaRPr lang="fa-IR" b="1" dirty="0" smtClean="0"/>
          </a:p>
          <a:p>
            <a:pPr algn="r" rtl="1"/>
            <a:endParaRPr lang="fa-IR" b="1" dirty="0" smtClean="0"/>
          </a:p>
          <a:p>
            <a:pPr algn="r" rtl="1"/>
            <a:endParaRPr lang="fa-IR" b="1" dirty="0" smtClean="0"/>
          </a:p>
          <a:p>
            <a:pPr algn="r" rtl="1"/>
            <a:endParaRPr lang="en-US" b="1" dirty="0"/>
          </a:p>
        </p:txBody>
      </p:sp>
    </p:spTree>
  </p:cSld>
  <p:clrMapOvr>
    <a:masterClrMapping/>
  </p:clrMapOvr>
  <p:transition spd="slow">
    <p:checker dir="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6096000"/>
          </a:xfrm>
        </p:spPr>
        <p:txBody>
          <a:bodyPr>
            <a:normAutofit fontScale="55000" lnSpcReduction="20000"/>
          </a:bodyPr>
          <a:lstStyle/>
          <a:p>
            <a:pPr algn="r" rtl="1">
              <a:buNone/>
            </a:pPr>
            <a:r>
              <a:rPr lang="fa-IR" sz="3600" b="1" dirty="0" smtClean="0">
                <a:solidFill>
                  <a:srgbClr val="FF0000"/>
                </a:solidFill>
                <a:cs typeface="B Titr" pitchFamily="2" charset="-78"/>
              </a:rPr>
              <a:t>شقاق پستان </a:t>
            </a:r>
          </a:p>
          <a:p>
            <a:pPr algn="r" rtl="1">
              <a:buNone/>
            </a:pPr>
            <a:endParaRPr lang="fa-IR" b="1" dirty="0" smtClean="0">
              <a:solidFill>
                <a:srgbClr val="FF0000"/>
              </a:solidFill>
            </a:endParaRPr>
          </a:p>
          <a:p>
            <a:pPr algn="r" rtl="1">
              <a:lnSpc>
                <a:spcPct val="170000"/>
              </a:lnSpc>
              <a:buNone/>
            </a:pPr>
            <a:r>
              <a:rPr lang="fa-IR" b="1" dirty="0" smtClean="0">
                <a:solidFill>
                  <a:srgbClr val="FF0000"/>
                </a:solidFill>
                <a:cs typeface="B Nazanin" pitchFamily="2" charset="-78"/>
              </a:rPr>
              <a:t>علایم : </a:t>
            </a:r>
            <a:r>
              <a:rPr lang="fa-IR" b="1" dirty="0" smtClean="0">
                <a:cs typeface="B Nazanin" pitchFamily="2" charset="-78"/>
              </a:rPr>
              <a:t>به صورت زخمی دردناک در نوک پستان است که می تواند همراه با خونریزی یا بدون آن باشد</a:t>
            </a:r>
          </a:p>
          <a:p>
            <a:pPr algn="r" rtl="1">
              <a:lnSpc>
                <a:spcPct val="170000"/>
              </a:lnSpc>
              <a:buNone/>
            </a:pPr>
            <a:r>
              <a:rPr lang="fa-IR" b="1" u="sng" dirty="0" smtClean="0">
                <a:cs typeface="B Nazanin" pitchFamily="2" charset="-78"/>
              </a:rPr>
              <a:t>مهمترین علت</a:t>
            </a:r>
            <a:r>
              <a:rPr lang="fa-IR" b="1" dirty="0" smtClean="0">
                <a:cs typeface="B Nazanin" pitchFamily="2" charset="-78"/>
              </a:rPr>
              <a:t> آن قرار ندادن هاله پستان در دهان کودک و پستان گرفتن نادرست است </a:t>
            </a:r>
          </a:p>
          <a:p>
            <a:pPr algn="r" rtl="1">
              <a:lnSpc>
                <a:spcPct val="170000"/>
              </a:lnSpc>
              <a:buNone/>
            </a:pPr>
            <a:r>
              <a:rPr lang="fa-IR" b="1" dirty="0" smtClean="0">
                <a:solidFill>
                  <a:srgbClr val="FF0000"/>
                </a:solidFill>
                <a:cs typeface="B Nazanin" pitchFamily="2" charset="-78"/>
              </a:rPr>
              <a:t>درمان :</a:t>
            </a:r>
          </a:p>
          <a:p>
            <a:pPr algn="r" rtl="1">
              <a:lnSpc>
                <a:spcPct val="170000"/>
              </a:lnSpc>
              <a:buFont typeface="Wingdings" pitchFamily="2" charset="2"/>
              <a:buChar char="§"/>
            </a:pPr>
            <a:r>
              <a:rPr lang="fa-IR" b="1" dirty="0" smtClean="0">
                <a:solidFill>
                  <a:schemeClr val="tx1">
                    <a:lumMod val="95000"/>
                    <a:lumOff val="5000"/>
                  </a:schemeClr>
                </a:solidFill>
                <a:cs typeface="B Nazanin" pitchFamily="2" charset="-78"/>
              </a:rPr>
              <a:t>رفع علت ایجاد شقاق </a:t>
            </a:r>
          </a:p>
          <a:p>
            <a:pPr algn="r" rtl="1">
              <a:lnSpc>
                <a:spcPct val="170000"/>
              </a:lnSpc>
              <a:buFont typeface="Wingdings" pitchFamily="2" charset="2"/>
              <a:buChar char="§"/>
            </a:pPr>
            <a:r>
              <a:rPr lang="fa-IR" b="1" dirty="0" smtClean="0">
                <a:solidFill>
                  <a:schemeClr val="tx1">
                    <a:lumMod val="95000"/>
                    <a:lumOff val="5000"/>
                  </a:schemeClr>
                </a:solidFill>
                <a:cs typeface="B Nazanin" pitchFamily="2" charset="-78"/>
              </a:rPr>
              <a:t>دادن اعتماد به نفس به مادرو تاکیدبر موقتی بودن درد </a:t>
            </a:r>
          </a:p>
          <a:p>
            <a:pPr algn="r" rtl="1">
              <a:lnSpc>
                <a:spcPct val="170000"/>
              </a:lnSpc>
              <a:buFont typeface="Wingdings" pitchFamily="2" charset="2"/>
              <a:buChar char="§"/>
            </a:pPr>
            <a:r>
              <a:rPr lang="fa-IR" b="1" dirty="0" smtClean="0">
                <a:solidFill>
                  <a:schemeClr val="tx1">
                    <a:lumMod val="95000"/>
                    <a:lumOff val="5000"/>
                  </a:schemeClr>
                </a:solidFill>
                <a:cs typeface="B Nazanin" pitchFamily="2" charset="-78"/>
              </a:rPr>
              <a:t>آموزش به مادر برای روش صحیح شیر دهی و مکیدن شیر خوارو نکشیدن پستان از دهان شیر خوار بدون قطع مکش شیر خوار </a:t>
            </a:r>
          </a:p>
          <a:p>
            <a:pPr algn="r" rtl="1">
              <a:lnSpc>
                <a:spcPct val="170000"/>
              </a:lnSpc>
              <a:buFont typeface="Wingdings" pitchFamily="2" charset="2"/>
              <a:buChar char="§"/>
            </a:pPr>
            <a:r>
              <a:rPr lang="fa-IR" b="1" dirty="0" smtClean="0">
                <a:solidFill>
                  <a:schemeClr val="tx1">
                    <a:lumMod val="95000"/>
                    <a:lumOff val="5000"/>
                  </a:schemeClr>
                </a:solidFill>
                <a:cs typeface="B Nazanin" pitchFamily="2" charset="-78"/>
              </a:rPr>
              <a:t>استفاده نکردن از صابون، الکل ،محلول یا کرمهابرای شستشوی پستان </a:t>
            </a:r>
          </a:p>
          <a:p>
            <a:pPr algn="r" rtl="1">
              <a:lnSpc>
                <a:spcPct val="170000"/>
              </a:lnSpc>
              <a:buFont typeface="Wingdings" pitchFamily="2" charset="2"/>
              <a:buChar char="§"/>
            </a:pPr>
            <a:r>
              <a:rPr lang="fa-IR" b="1" dirty="0" smtClean="0">
                <a:solidFill>
                  <a:schemeClr val="tx1">
                    <a:lumMod val="95000"/>
                    <a:lumOff val="5000"/>
                  </a:schemeClr>
                </a:solidFill>
                <a:cs typeface="B Nazanin" pitchFamily="2" charset="-78"/>
              </a:rPr>
              <a:t>مالیدن شیر بر روی نوک و هاله قهوه ای پس از شیر دهی </a:t>
            </a:r>
          </a:p>
          <a:p>
            <a:pPr algn="r" rtl="1">
              <a:lnSpc>
                <a:spcPct val="170000"/>
              </a:lnSpc>
              <a:buFont typeface="Wingdings" pitchFamily="2" charset="2"/>
              <a:buChar char="§"/>
            </a:pPr>
            <a:r>
              <a:rPr lang="fa-IR" b="1" dirty="0" smtClean="0">
                <a:solidFill>
                  <a:schemeClr val="tx1">
                    <a:lumMod val="95000"/>
                    <a:lumOff val="5000"/>
                  </a:schemeClr>
                </a:solidFill>
                <a:cs typeface="B Nazanin" pitchFamily="2" charset="-78"/>
              </a:rPr>
              <a:t>در معرض هوا و نور خورشید قرار دادن پستان و استفاده از گرمای خشک مثل سشوار با درجه کم روزی 3 تا 5 بار هر بار 3 تا 5 دقیقه و با فاصله حداقل 7 تا 8 سانتی متر</a:t>
            </a:r>
          </a:p>
          <a:p>
            <a:pPr algn="r" rtl="1">
              <a:lnSpc>
                <a:spcPct val="170000"/>
              </a:lnSpc>
              <a:buFont typeface="Wingdings" pitchFamily="2" charset="2"/>
              <a:buChar char="§"/>
            </a:pPr>
            <a:r>
              <a:rPr lang="fa-IR" b="1" dirty="0" smtClean="0">
                <a:solidFill>
                  <a:schemeClr val="tx1">
                    <a:lumMod val="95000"/>
                    <a:lumOff val="5000"/>
                  </a:schemeClr>
                </a:solidFill>
                <a:cs typeface="B Nazanin" pitchFamily="2" charset="-78"/>
              </a:rPr>
              <a:t>دادن شیر به شیر خوار در دفعات و در حالات مختلف مثل وضعیت گهواره ای متقاطع ، دراز کشیدن و زیر بغلی </a:t>
            </a:r>
          </a:p>
          <a:p>
            <a:pPr algn="r" rtl="1">
              <a:lnSpc>
                <a:spcPct val="170000"/>
              </a:lnSpc>
              <a:buFont typeface="Wingdings" pitchFamily="2" charset="2"/>
              <a:buChar char="§"/>
            </a:pPr>
            <a:r>
              <a:rPr lang="fa-IR" b="1" dirty="0" smtClean="0">
                <a:solidFill>
                  <a:schemeClr val="tx1">
                    <a:lumMod val="95000"/>
                    <a:lumOff val="5000"/>
                  </a:schemeClr>
                </a:solidFill>
                <a:cs typeface="B Nazanin" pitchFamily="2" charset="-78"/>
              </a:rPr>
              <a:t>قرار دادن پارچه گرم و مرطوب  قبل از شیر دهی </a:t>
            </a:r>
          </a:p>
          <a:p>
            <a:pPr algn="r" rtl="1">
              <a:lnSpc>
                <a:spcPct val="170000"/>
              </a:lnSpc>
              <a:buNone/>
            </a:pPr>
            <a:endParaRPr lang="en-US" dirty="0">
              <a:cs typeface="B Nazanin" pitchFamily="2" charset="-78"/>
            </a:endParaRPr>
          </a:p>
        </p:txBody>
      </p:sp>
    </p:spTree>
  </p:cSld>
  <p:clrMapOvr>
    <a:masterClrMapping/>
  </p:clrMapOvr>
  <p:transition spd="slow">
    <p:checker dir="ver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715000"/>
          </a:xfrm>
        </p:spPr>
        <p:txBody>
          <a:bodyPr>
            <a:normAutofit/>
          </a:bodyPr>
          <a:lstStyle/>
          <a:p>
            <a:pPr algn="r" rtl="1">
              <a:lnSpc>
                <a:spcPct val="150000"/>
              </a:lnSpc>
              <a:buNone/>
            </a:pPr>
            <a:r>
              <a:rPr lang="fa-IR" sz="2000" b="1" dirty="0" smtClean="0">
                <a:solidFill>
                  <a:srgbClr val="FF0000"/>
                </a:solidFill>
                <a:cs typeface="B Titr" pitchFamily="2" charset="-78"/>
              </a:rPr>
              <a:t>آبسه پستان </a:t>
            </a:r>
          </a:p>
          <a:p>
            <a:pPr algn="r" rtl="1">
              <a:lnSpc>
                <a:spcPct val="150000"/>
              </a:lnSpc>
              <a:buNone/>
            </a:pPr>
            <a:r>
              <a:rPr lang="fa-IR" sz="2000" b="1" dirty="0" smtClean="0">
                <a:solidFill>
                  <a:srgbClr val="FF0000"/>
                </a:solidFill>
                <a:cs typeface="B Nazanin" pitchFamily="2" charset="-78"/>
              </a:rPr>
              <a:t> </a:t>
            </a:r>
            <a:r>
              <a:rPr lang="fa-IR" sz="2000" b="1" dirty="0" smtClean="0">
                <a:cs typeface="B Nazanin" pitchFamily="2" charset="-78"/>
              </a:rPr>
              <a:t>در صورتی که ماستیت به موقع درمان نشود تبدیل به آبسه می گردد </a:t>
            </a:r>
          </a:p>
          <a:p>
            <a:pPr algn="r" rtl="1">
              <a:lnSpc>
                <a:spcPct val="150000"/>
              </a:lnSpc>
              <a:buNone/>
            </a:pPr>
            <a:r>
              <a:rPr lang="fa-IR" sz="2000" b="1" dirty="0" smtClean="0">
                <a:solidFill>
                  <a:srgbClr val="FF0000"/>
                </a:solidFill>
                <a:cs typeface="B Nazanin" pitchFamily="2" charset="-78"/>
              </a:rPr>
              <a:t>درمان : </a:t>
            </a:r>
          </a:p>
          <a:p>
            <a:pPr algn="r" rtl="1">
              <a:lnSpc>
                <a:spcPct val="150000"/>
              </a:lnSpc>
              <a:buFontTx/>
              <a:buChar char="-"/>
            </a:pPr>
            <a:r>
              <a:rPr lang="fa-IR" sz="2000" b="1" dirty="0" smtClean="0">
                <a:cs typeface="B Nazanin" pitchFamily="2" charset="-78"/>
              </a:rPr>
              <a:t>درمان آبسه شبیه به ماستیت است اما ممکن است برای خروج چرک نیاز به شکافتن آبسه باشد</a:t>
            </a:r>
          </a:p>
          <a:p>
            <a:pPr algn="r" rtl="1">
              <a:lnSpc>
                <a:spcPct val="150000"/>
              </a:lnSpc>
              <a:buFontTx/>
              <a:buChar char="-"/>
            </a:pPr>
            <a:r>
              <a:rPr lang="fa-IR" sz="2000" b="1" dirty="0" smtClean="0">
                <a:cs typeface="B Nazanin" pitchFamily="2" charset="-78"/>
              </a:rPr>
              <a:t> شیردهی در صورتی که آبسه به نوک پستان شکافته نشده باشد ادامه تغذیه بلا مانع است</a:t>
            </a:r>
          </a:p>
          <a:p>
            <a:pPr algn="r" rtl="1">
              <a:lnSpc>
                <a:spcPct val="150000"/>
              </a:lnSpc>
              <a:buFontTx/>
              <a:buChar char="-"/>
            </a:pPr>
            <a:r>
              <a:rPr lang="fa-IR" sz="2000" b="1" dirty="0" smtClean="0">
                <a:cs typeface="B Nazanin" pitchFamily="2" charset="-78"/>
              </a:rPr>
              <a:t>  اما اگر محل شکاف به نوک پستان و هاله نزدیک باشد برای 48 تا 72 ساعت شیرپستان مبتلا را هر 4 ساعت دوشیده و دور ریخته شود تا تولید شیر برقرار بماند  ولی تغذیه از پستان دیگر ادامه داده شود شیردهی از پستان مبتلا تا زمانی که درمان آنتی بیوتیکی شروع شود مجاز نیست </a:t>
            </a:r>
            <a:endParaRPr lang="en-US" sz="2000" b="1" dirty="0">
              <a:cs typeface="B Nazanin" pitchFamily="2" charset="-78"/>
            </a:endParaRPr>
          </a:p>
        </p:txBody>
      </p:sp>
    </p:spTree>
  </p:cSld>
  <p:clrMapOvr>
    <a:masterClrMapping/>
  </p:clrMapOvr>
  <p:transition spd="slow">
    <p:checker dir="ver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143000"/>
            <a:ext cx="8534400" cy="4876800"/>
          </a:xfrm>
        </p:spPr>
        <p:txBody>
          <a:bodyPr>
            <a:normAutofit/>
          </a:bodyPr>
          <a:lstStyle/>
          <a:p>
            <a:pPr algn="r" rtl="1">
              <a:lnSpc>
                <a:spcPct val="150000"/>
              </a:lnSpc>
            </a:pPr>
            <a:r>
              <a:rPr lang="fa-IR" sz="2000" b="1" dirty="0" smtClean="0">
                <a:cs typeface="B Nazanin" pitchFamily="2" charset="-78"/>
              </a:rPr>
              <a:t>در مادرانی که سل فعال ندارند تغذیه کودک با شیر مادر بلا مانع است</a:t>
            </a:r>
          </a:p>
          <a:p>
            <a:pPr algn="r" rtl="1">
              <a:lnSpc>
                <a:spcPct val="150000"/>
              </a:lnSpc>
            </a:pPr>
            <a:r>
              <a:rPr lang="fa-IR" sz="2000" b="1" dirty="0" smtClean="0">
                <a:cs typeface="B Nazanin" pitchFamily="2" charset="-78"/>
              </a:rPr>
              <a:t>اگر مادر مبتلا به سل فعال است :</a:t>
            </a:r>
          </a:p>
          <a:p>
            <a:pPr algn="r" rtl="1">
              <a:lnSpc>
                <a:spcPct val="150000"/>
              </a:lnSpc>
              <a:buFontTx/>
              <a:buChar char="-"/>
            </a:pPr>
            <a:r>
              <a:rPr lang="fa-IR" sz="2000" b="1" dirty="0" smtClean="0">
                <a:cs typeface="B Nazanin" pitchFamily="2" charset="-78"/>
              </a:rPr>
              <a:t>نوزاد بلافاصله پس از تولد از مادر جدا شود(بدلیل احتمال انتقال میکروب سل از طریق تنفس)</a:t>
            </a:r>
          </a:p>
          <a:p>
            <a:pPr algn="r" rtl="1">
              <a:lnSpc>
                <a:spcPct val="150000"/>
              </a:lnSpc>
              <a:buFontTx/>
              <a:buChar char="-"/>
            </a:pPr>
            <a:r>
              <a:rPr lang="fa-IR" sz="2000" b="1" dirty="0" smtClean="0">
                <a:cs typeface="B Nazanin" pitchFamily="2" charset="-78"/>
              </a:rPr>
              <a:t>چون میکروب سل در شیر مادر ترشح نمی شود لذا مادرمیتواند شیر را دوشیده تا توسط فرد دیگری به نوزاد  داده شود</a:t>
            </a:r>
          </a:p>
          <a:p>
            <a:pPr algn="r" rtl="1">
              <a:lnSpc>
                <a:spcPct val="150000"/>
              </a:lnSpc>
              <a:buFontTx/>
              <a:buChar char="-"/>
            </a:pPr>
            <a:r>
              <a:rPr lang="fa-IR" sz="2000" b="1" dirty="0" smtClean="0">
                <a:cs typeface="B Nazanin" pitchFamily="2" charset="-78"/>
              </a:rPr>
              <a:t> به محض شروع درمان و منفی شدن خلط مادر که معمولا </a:t>
            </a:r>
            <a:r>
              <a:rPr lang="fa-IR" sz="2000" b="1" u="sng" dirty="0" smtClean="0">
                <a:solidFill>
                  <a:srgbClr val="FF0000"/>
                </a:solidFill>
                <a:cs typeface="B Nazanin" pitchFamily="2" charset="-78"/>
              </a:rPr>
              <a:t>پس از 2 هفته از شروع درمان </a:t>
            </a:r>
            <a:r>
              <a:rPr lang="fa-IR" sz="2000" b="1" dirty="0" smtClean="0">
                <a:cs typeface="B Nazanin" pitchFamily="2" charset="-78"/>
              </a:rPr>
              <a:t>است تغذیه مستقیم هم میتواند شروع شود</a:t>
            </a:r>
          </a:p>
        </p:txBody>
      </p:sp>
      <p:sp>
        <p:nvSpPr>
          <p:cNvPr id="6" name="Plaque 5"/>
          <p:cNvSpPr/>
          <p:nvPr/>
        </p:nvSpPr>
        <p:spPr>
          <a:xfrm>
            <a:off x="3048000" y="381000"/>
            <a:ext cx="2971800" cy="381000"/>
          </a:xfrm>
          <a:prstGeom prst="plaqu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b="1" dirty="0" smtClean="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rPr>
              <a:t>سل</a:t>
            </a:r>
            <a:endParaRPr lang="en-US" sz="3600" b="1" dirty="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143000"/>
            <a:ext cx="8229600" cy="4864291"/>
          </a:xfrm>
        </p:spPr>
        <p:txBody>
          <a:bodyPr/>
          <a:lstStyle/>
          <a:p>
            <a:pPr algn="r" rtl="1">
              <a:lnSpc>
                <a:spcPct val="150000"/>
              </a:lnSpc>
            </a:pPr>
            <a:r>
              <a:rPr lang="fa-IR" sz="2000" b="1" dirty="0" smtClean="0">
                <a:cs typeface="B Nazanin" pitchFamily="2" charset="-78"/>
              </a:rPr>
              <a:t>به نوزادان متولد شده از مادر مبتلا به هپاتیت در عرض 12 ساعت اول تولد ایمونوگلوبولین اختصاصی </a:t>
            </a:r>
            <a:r>
              <a:rPr lang="en-US" sz="2000" b="1" dirty="0" smtClean="0">
                <a:cs typeface="B Nazanin" pitchFamily="2" charset="-78"/>
              </a:rPr>
              <a:t>B</a:t>
            </a:r>
            <a:r>
              <a:rPr lang="fa-IR" sz="2000" b="1" dirty="0" smtClean="0">
                <a:cs typeface="B Nazanin" pitchFamily="2" charset="-78"/>
              </a:rPr>
              <a:t> و اولین دوز واکسن هپاتیت </a:t>
            </a:r>
            <a:r>
              <a:rPr lang="en-US" sz="2000" b="1" dirty="0" smtClean="0">
                <a:cs typeface="B Nazanin" pitchFamily="2" charset="-78"/>
              </a:rPr>
              <a:t>B</a:t>
            </a:r>
            <a:r>
              <a:rPr lang="fa-IR" sz="2000" b="1" dirty="0" smtClean="0">
                <a:cs typeface="B Nazanin" pitchFamily="2" charset="-78"/>
              </a:rPr>
              <a:t> را تزریق میکنند که این امر نگرانی در خصوص انتقال این ویروس به داخل شیر مادر را برطرف میکند (</a:t>
            </a:r>
            <a:r>
              <a:rPr lang="fa-IR" sz="2000" b="1" u="sng" dirty="0" smtClean="0">
                <a:solidFill>
                  <a:srgbClr val="FF0000"/>
                </a:solidFill>
                <a:cs typeface="B Nazanin" pitchFamily="2" charset="-78"/>
              </a:rPr>
              <a:t>ودو نوبت بعدی واکسن</a:t>
            </a:r>
            <a:r>
              <a:rPr lang="en-US" sz="2000" b="1" u="sng" dirty="0" smtClean="0">
                <a:solidFill>
                  <a:srgbClr val="FF0000"/>
                </a:solidFill>
                <a:cs typeface="B Nazanin" pitchFamily="2" charset="-78"/>
              </a:rPr>
              <a:t>1</a:t>
            </a:r>
            <a:r>
              <a:rPr lang="fa-IR" sz="2000" b="1" u="sng" dirty="0" smtClean="0">
                <a:solidFill>
                  <a:srgbClr val="FF0000"/>
                </a:solidFill>
                <a:cs typeface="B Nazanin" pitchFamily="2" charset="-78"/>
              </a:rPr>
              <a:t> ماه بعد و 6 ماه بعد تزریق می شود )سوال شود </a:t>
            </a:r>
          </a:p>
          <a:p>
            <a:pPr algn="r" rtl="1">
              <a:lnSpc>
                <a:spcPct val="150000"/>
              </a:lnSpc>
            </a:pPr>
            <a:r>
              <a:rPr lang="fa-IR" sz="2000" b="1" dirty="0" smtClean="0">
                <a:cs typeface="B Nazanin" pitchFamily="2" charset="-78"/>
              </a:rPr>
              <a:t>اگر مادر بعد از پایان بارداری دچار این بیماری شود کودک و سایر اعضاء خانوده باید واکسینه شده و تغذیه با شیر مادر ادامه یابد  </a:t>
            </a:r>
            <a:endParaRPr lang="en-US" sz="2000" b="1" dirty="0" smtClean="0">
              <a:cs typeface="B Nazanin" pitchFamily="2" charset="-78"/>
            </a:endParaRPr>
          </a:p>
          <a:p>
            <a:pPr algn="r" rtl="1"/>
            <a:endParaRPr lang="en-US" dirty="0"/>
          </a:p>
        </p:txBody>
      </p:sp>
      <p:sp>
        <p:nvSpPr>
          <p:cNvPr id="3" name="Plaque 2"/>
          <p:cNvSpPr/>
          <p:nvPr/>
        </p:nvSpPr>
        <p:spPr>
          <a:xfrm>
            <a:off x="3048000" y="381000"/>
            <a:ext cx="2971800" cy="533400"/>
          </a:xfrm>
          <a:prstGeom prst="plaqu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rPr>
              <a:t>B</a:t>
            </a:r>
            <a:r>
              <a:rPr lang="fa-IR" sz="3600" b="1" dirty="0" smtClean="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rPr>
              <a:t>هپاتیت </a:t>
            </a:r>
            <a:endParaRPr lang="en-US" sz="3600" b="1" dirty="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990600"/>
            <a:ext cx="8153400" cy="5397691"/>
          </a:xfrm>
        </p:spPr>
        <p:txBody>
          <a:bodyPr>
            <a:normAutofit/>
          </a:bodyPr>
          <a:lstStyle/>
          <a:p>
            <a:pPr algn="r" rtl="1">
              <a:lnSpc>
                <a:spcPct val="150000"/>
              </a:lnSpc>
            </a:pPr>
            <a:r>
              <a:rPr lang="fa-IR" sz="2000" b="1" dirty="0" smtClean="0">
                <a:cs typeface="B Nazanin" pitchFamily="2" charset="-78"/>
              </a:rPr>
              <a:t>ابتلاء مادردر دوران جنینی و نوزادی برای جنین و نوزاد خطرناک است .</a:t>
            </a:r>
          </a:p>
          <a:p>
            <a:pPr algn="r" rtl="1">
              <a:lnSpc>
                <a:spcPct val="150000"/>
              </a:lnSpc>
            </a:pPr>
            <a:r>
              <a:rPr lang="fa-IR" sz="2000" b="1" dirty="0" smtClean="0">
                <a:cs typeface="B Nazanin" pitchFamily="2" charset="-78"/>
              </a:rPr>
              <a:t>در صورت ابتلاء مادر تا زمـــانی کــه سرخک مسری است باید مادر و کودک از هم جدا شوند تا احتمال ابتلاء شیرخوار کم شود</a:t>
            </a:r>
          </a:p>
          <a:p>
            <a:pPr algn="r" rtl="1">
              <a:lnSpc>
                <a:spcPct val="150000"/>
              </a:lnSpc>
            </a:pPr>
            <a:r>
              <a:rPr lang="fa-IR" sz="2000" b="1" dirty="0" smtClean="0">
                <a:cs typeface="B Nazanin" pitchFamily="2" charset="-78"/>
              </a:rPr>
              <a:t> اگر مادری </a:t>
            </a:r>
            <a:r>
              <a:rPr lang="fa-IR" sz="2000" b="1" u="sng" dirty="0" smtClean="0">
                <a:solidFill>
                  <a:srgbClr val="FF0000"/>
                </a:solidFill>
                <a:cs typeface="B Nazanin" pitchFamily="2" charset="-78"/>
              </a:rPr>
              <a:t>5 روز یا کمتر</a:t>
            </a:r>
            <a:r>
              <a:rPr lang="fa-IR" sz="2000" b="1" dirty="0" smtClean="0">
                <a:cs typeface="B Nazanin" pitchFamily="2" charset="-78"/>
              </a:rPr>
              <a:t> پس از تولـد نوزاد خود به سرخــک مبـتلا گردد توصیــه میشودکه پس از زایمان از نوزادش جدا شود.</a:t>
            </a:r>
          </a:p>
          <a:p>
            <a:pPr algn="r" rtl="1">
              <a:lnSpc>
                <a:spcPct val="150000"/>
              </a:lnSpc>
            </a:pPr>
            <a:r>
              <a:rPr lang="fa-IR" sz="2000" b="1" dirty="0" smtClean="0">
                <a:cs typeface="B Nazanin" pitchFamily="2" charset="-78"/>
              </a:rPr>
              <a:t> در صورت جدایی مادر از شیرخوار باید شیر خود را دوشیده و به شیرخوار داده شود تا آنتی بادیهای موجود در شیر به او انتقال یافته و به مقاومت و ایمنی کودک کمک نماید  </a:t>
            </a:r>
            <a:endParaRPr lang="en-US" sz="2000" b="1" dirty="0">
              <a:cs typeface="B Nazanin" pitchFamily="2" charset="-78"/>
            </a:endParaRPr>
          </a:p>
        </p:txBody>
      </p:sp>
      <p:sp>
        <p:nvSpPr>
          <p:cNvPr id="3" name="Plaque 2"/>
          <p:cNvSpPr/>
          <p:nvPr/>
        </p:nvSpPr>
        <p:spPr>
          <a:xfrm>
            <a:off x="3200400" y="304800"/>
            <a:ext cx="2971800" cy="457200"/>
          </a:xfrm>
          <a:prstGeom prst="plaqu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b="1" dirty="0" smtClean="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rPr>
              <a:t>سرخک </a:t>
            </a:r>
            <a:endParaRPr lang="en-US" sz="3600" b="1" dirty="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382000" cy="4297363"/>
          </a:xfrm>
        </p:spPr>
        <p:txBody>
          <a:bodyPr>
            <a:normAutofit lnSpcReduction="10000"/>
          </a:bodyPr>
          <a:lstStyle/>
          <a:p>
            <a:pPr algn="r" rtl="1">
              <a:lnSpc>
                <a:spcPct val="150000"/>
              </a:lnSpc>
            </a:pPr>
            <a:r>
              <a:rPr lang="fa-IR" sz="2000" b="1" dirty="0" smtClean="0">
                <a:cs typeface="B Nazanin" pitchFamily="2" charset="-78"/>
              </a:rPr>
              <a:t>ابتلاء مادر در دوران بارداری سبب تولد نوزاد بسیار نارس شده ودر نوزاد تازه به دنیا آمده کشنده می باشد</a:t>
            </a:r>
          </a:p>
          <a:p>
            <a:pPr algn="r" rtl="1">
              <a:lnSpc>
                <a:spcPct val="150000"/>
              </a:lnSpc>
            </a:pPr>
            <a:r>
              <a:rPr lang="fa-IR" sz="2000" b="1" dirty="0" smtClean="0">
                <a:cs typeface="B Nazanin" pitchFamily="2" charset="-78"/>
              </a:rPr>
              <a:t> اگر مادر </a:t>
            </a:r>
            <a:r>
              <a:rPr lang="fa-IR" sz="2000" b="1" u="sng" dirty="0" smtClean="0">
                <a:solidFill>
                  <a:srgbClr val="FF0000"/>
                </a:solidFill>
                <a:cs typeface="B Nazanin" pitchFamily="2" charset="-78"/>
              </a:rPr>
              <a:t>5 روز یا کمتر قبل از زایمان و یا 2 روزبعد از زایمان </a:t>
            </a:r>
            <a:r>
              <a:rPr lang="fa-IR" sz="2000" b="1" dirty="0" smtClean="0">
                <a:cs typeface="B Nazanin" pitchFamily="2" charset="-78"/>
              </a:rPr>
              <a:t>مبتلا به آبله مرغان شده باشد :  - توصیه به جدایی مادر ونوزاد میشود </a:t>
            </a:r>
          </a:p>
          <a:p>
            <a:pPr algn="r" rtl="1">
              <a:lnSpc>
                <a:spcPct val="150000"/>
              </a:lnSpc>
              <a:buNone/>
            </a:pPr>
            <a:r>
              <a:rPr lang="fa-IR" sz="2000" b="1" dirty="0" smtClean="0">
                <a:cs typeface="B Nazanin" pitchFamily="2" charset="-78"/>
              </a:rPr>
              <a:t>     - اگر پستان مادر ضایعه ای نداشته باشد مادر باید شیرش را دوشیده و شخص دیگری به بدهد.</a:t>
            </a:r>
          </a:p>
          <a:p>
            <a:pPr algn="r" rtl="1">
              <a:lnSpc>
                <a:spcPct val="150000"/>
              </a:lnSpc>
              <a:buNone/>
            </a:pPr>
            <a:r>
              <a:rPr lang="fa-IR" sz="2000" b="1" dirty="0" smtClean="0">
                <a:cs typeface="B Nazanin" pitchFamily="2" charset="-78"/>
              </a:rPr>
              <a:t>    -  به نوزاد باید ایمونو گلوبولین تزریق شود</a:t>
            </a:r>
          </a:p>
          <a:p>
            <a:pPr algn="r" rtl="1">
              <a:lnSpc>
                <a:spcPct val="150000"/>
              </a:lnSpc>
              <a:buNone/>
            </a:pPr>
            <a:r>
              <a:rPr lang="fa-IR" sz="2000" b="1" dirty="0" smtClean="0">
                <a:cs typeface="B Nazanin" pitchFamily="2" charset="-78"/>
              </a:rPr>
              <a:t>    - پس از خشک شدن ضایعات و بعد از اینکه پس از 72 ساعت ضایعه جدیدی در مادر ظاهر نشد شیر دهی به طور مستقیم از پستان می تواند ادامه یابد </a:t>
            </a:r>
            <a:endParaRPr lang="en-US" sz="2000" b="1" dirty="0">
              <a:cs typeface="B Nazanin" pitchFamily="2" charset="-78"/>
            </a:endParaRPr>
          </a:p>
        </p:txBody>
      </p:sp>
      <p:sp>
        <p:nvSpPr>
          <p:cNvPr id="3" name="Plaque 2"/>
          <p:cNvSpPr/>
          <p:nvPr/>
        </p:nvSpPr>
        <p:spPr>
          <a:xfrm>
            <a:off x="2667000" y="457200"/>
            <a:ext cx="3962400" cy="533400"/>
          </a:xfrm>
          <a:prstGeom prst="plaqu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b="1" dirty="0" smtClean="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rPr>
              <a:t>آبله مرغان  </a:t>
            </a:r>
            <a:endParaRPr lang="en-US" sz="3600" b="1" dirty="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334000"/>
          </a:xfrm>
        </p:spPr>
        <p:txBody>
          <a:bodyPr>
            <a:normAutofit lnSpcReduction="10000"/>
          </a:bodyPr>
          <a:lstStyle/>
          <a:p>
            <a:pPr algn="r" rtl="1">
              <a:lnSpc>
                <a:spcPct val="150000"/>
              </a:lnSpc>
            </a:pPr>
            <a:r>
              <a:rPr lang="fa-IR" sz="2000" b="1" dirty="0" smtClean="0">
                <a:cs typeface="B Nazanin" pitchFamily="2" charset="-78"/>
              </a:rPr>
              <a:t>مکیدن پستان بلافاصله پس از تولد توسط نوزاد موجب </a:t>
            </a:r>
            <a:r>
              <a:rPr lang="fa-IR" sz="2000" b="1" dirty="0" smtClean="0">
                <a:solidFill>
                  <a:srgbClr val="FF0000"/>
                </a:solidFill>
                <a:cs typeface="B Nazanin" pitchFamily="2" charset="-78"/>
              </a:rPr>
              <a:t>انقباض رحم </a:t>
            </a:r>
            <a:r>
              <a:rPr lang="fa-IR" sz="2000" b="1" dirty="0" smtClean="0">
                <a:cs typeface="B Nazanin" pitchFamily="2" charset="-78"/>
              </a:rPr>
              <a:t>و در نتیجه </a:t>
            </a:r>
            <a:r>
              <a:rPr lang="fa-IR" sz="2000" b="1" dirty="0" smtClean="0">
                <a:solidFill>
                  <a:srgbClr val="FF0000"/>
                </a:solidFill>
                <a:cs typeface="B Nazanin" pitchFamily="2" charset="-78"/>
              </a:rPr>
              <a:t>کاهش خونریزی مادر</a:t>
            </a:r>
            <a:r>
              <a:rPr lang="fa-IR" sz="2000" b="1" dirty="0" smtClean="0">
                <a:cs typeface="B Nazanin" pitchFamily="2" charset="-78"/>
              </a:rPr>
              <a:t> و کاهش کم خونی میشود </a:t>
            </a:r>
          </a:p>
          <a:p>
            <a:pPr algn="r" rtl="1">
              <a:lnSpc>
                <a:spcPct val="150000"/>
              </a:lnSpc>
            </a:pPr>
            <a:r>
              <a:rPr lang="fa-IR" sz="2000" b="1" dirty="0" smtClean="0">
                <a:cs typeface="B Nazanin" pitchFamily="2" charset="-78"/>
              </a:rPr>
              <a:t>مادر شیر ده کمتر دچار </a:t>
            </a:r>
            <a:r>
              <a:rPr lang="fa-IR" sz="2000" b="1" dirty="0" smtClean="0">
                <a:solidFill>
                  <a:srgbClr val="FF0000"/>
                </a:solidFill>
                <a:cs typeface="B Nazanin" pitchFamily="2" charset="-78"/>
              </a:rPr>
              <a:t>سرطان پستان و تخمدان و دهانه رحم </a:t>
            </a:r>
            <a:r>
              <a:rPr lang="fa-IR" sz="2000" b="1" dirty="0" smtClean="0">
                <a:cs typeface="B Nazanin" pitchFamily="2" charset="-78"/>
              </a:rPr>
              <a:t>میشود </a:t>
            </a:r>
          </a:p>
          <a:p>
            <a:pPr algn="r" rtl="1">
              <a:lnSpc>
                <a:spcPct val="150000"/>
              </a:lnSpc>
            </a:pPr>
            <a:r>
              <a:rPr lang="fa-IR" sz="2000" b="1" dirty="0" smtClean="0">
                <a:cs typeface="B Nazanin" pitchFamily="2" charset="-78"/>
              </a:rPr>
              <a:t>مادر شیرده در هنگام کهولت  به </a:t>
            </a:r>
            <a:r>
              <a:rPr lang="fa-IR" sz="2000" b="1" dirty="0" smtClean="0">
                <a:solidFill>
                  <a:srgbClr val="FF0000"/>
                </a:solidFill>
                <a:cs typeface="B Nazanin" pitchFamily="2" charset="-78"/>
              </a:rPr>
              <a:t>شکستگی استخوان ران </a:t>
            </a:r>
            <a:r>
              <a:rPr lang="fa-IR" sz="2000" b="1" dirty="0" smtClean="0">
                <a:cs typeface="B Nazanin" pitchFamily="2" charset="-78"/>
              </a:rPr>
              <a:t>کمتر گرفتار می شود </a:t>
            </a:r>
          </a:p>
          <a:p>
            <a:pPr algn="r" rtl="1">
              <a:lnSpc>
                <a:spcPct val="150000"/>
              </a:lnSpc>
            </a:pPr>
            <a:r>
              <a:rPr lang="fa-IR" sz="2000" b="1" dirty="0" smtClean="0">
                <a:cs typeface="B Nazanin" pitchFamily="2" charset="-78"/>
              </a:rPr>
              <a:t>اندام مادرشیرده بواسطه مصرف شدن تدریجی مقدار چربی که در دوران بارداری در بدن آنان ذخیره شده زودتر به حالت عادی و وزن قبل از بارداری خود برمی گردد و در نتیجه  </a:t>
            </a:r>
            <a:r>
              <a:rPr lang="fa-IR" sz="2000" b="1" dirty="0" smtClean="0">
                <a:solidFill>
                  <a:srgbClr val="FF0000"/>
                </a:solidFill>
                <a:cs typeface="B Nazanin" pitchFamily="2" charset="-78"/>
              </a:rPr>
              <a:t>چاقی آنان کمتر </a:t>
            </a:r>
            <a:r>
              <a:rPr lang="fa-IR" sz="2000" b="1" dirty="0" smtClean="0">
                <a:cs typeface="B Nazanin" pitchFamily="2" charset="-78"/>
              </a:rPr>
              <a:t>است </a:t>
            </a:r>
          </a:p>
          <a:p>
            <a:pPr algn="r" rtl="1">
              <a:lnSpc>
                <a:spcPct val="150000"/>
              </a:lnSpc>
            </a:pPr>
            <a:r>
              <a:rPr lang="fa-IR" sz="2000" b="1" dirty="0" smtClean="0">
                <a:cs typeface="B Nazanin" pitchFamily="2" charset="-78"/>
              </a:rPr>
              <a:t>تغذیه با شیر مادر منجر به ایجاد </a:t>
            </a:r>
            <a:r>
              <a:rPr lang="fa-IR" sz="2000" b="1" dirty="0" smtClean="0">
                <a:solidFill>
                  <a:srgbClr val="FF0000"/>
                </a:solidFill>
                <a:cs typeface="B Nazanin" pitchFamily="2" charset="-78"/>
              </a:rPr>
              <a:t>رابطه عاطفی مستحکم </a:t>
            </a:r>
            <a:r>
              <a:rPr lang="fa-IR" sz="2000" b="1" dirty="0" smtClean="0">
                <a:cs typeface="B Nazanin" pitchFamily="2" charset="-78"/>
              </a:rPr>
              <a:t>و دو طرفه بین مادر و فرزند می گردد </a:t>
            </a:r>
          </a:p>
          <a:p>
            <a:pPr algn="r" rtl="1">
              <a:lnSpc>
                <a:spcPct val="150000"/>
              </a:lnSpc>
            </a:pPr>
            <a:r>
              <a:rPr lang="fa-IR" sz="2000" b="1" dirty="0" smtClean="0">
                <a:cs typeface="B Nazanin" pitchFamily="2" charset="-78"/>
              </a:rPr>
              <a:t>مادر شیرده </a:t>
            </a:r>
            <a:r>
              <a:rPr lang="fa-IR" sz="2000" b="1" dirty="0" smtClean="0">
                <a:solidFill>
                  <a:srgbClr val="FF0000"/>
                </a:solidFill>
                <a:cs typeface="B Nazanin" pitchFamily="2" charset="-78"/>
              </a:rPr>
              <a:t>کمتر دچار استرس و اضـطراب </a:t>
            </a:r>
            <a:r>
              <a:rPr lang="fa-IR" sz="2000" b="1" dirty="0" smtClean="0">
                <a:cs typeface="B Nazanin" pitchFamily="2" charset="-78"/>
              </a:rPr>
              <a:t>و کمــتر دچار خشونــت </a:t>
            </a:r>
          </a:p>
          <a:p>
            <a:pPr algn="r" rtl="1">
              <a:lnSpc>
                <a:spcPct val="150000"/>
              </a:lnSpc>
              <a:buNone/>
            </a:pPr>
            <a:r>
              <a:rPr lang="fa-IR" sz="2000" b="1" dirty="0" smtClean="0">
                <a:cs typeface="B Nazanin" pitchFamily="2" charset="-78"/>
              </a:rPr>
              <a:t>می شوند </a:t>
            </a:r>
          </a:p>
          <a:p>
            <a:pPr algn="r" rtl="1"/>
            <a:endParaRPr lang="fa-IR" dirty="0" smtClean="0"/>
          </a:p>
          <a:p>
            <a:pPr algn="r" rtl="1"/>
            <a:endParaRPr lang="en-US" dirty="0"/>
          </a:p>
        </p:txBody>
      </p:sp>
      <p:sp>
        <p:nvSpPr>
          <p:cNvPr id="4" name="Teardrop 3"/>
          <p:cNvSpPr/>
          <p:nvPr/>
        </p:nvSpPr>
        <p:spPr>
          <a:xfrm>
            <a:off x="1066800" y="228600"/>
            <a:ext cx="6400800" cy="838200"/>
          </a:xfrm>
          <a:prstGeom prst="teardrop">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a-IR"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مزایای شیر دهی برای مادر </a:t>
            </a:r>
            <a:endParaRPr lang="en-US"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754563"/>
          </a:xfrm>
        </p:spPr>
        <p:txBody>
          <a:bodyPr>
            <a:normAutofit/>
          </a:bodyPr>
          <a:lstStyle/>
          <a:p>
            <a:pPr algn="r" rtl="1">
              <a:lnSpc>
                <a:spcPct val="150000"/>
              </a:lnSpc>
            </a:pPr>
            <a:r>
              <a:rPr lang="fa-IR" sz="2000" b="1" dirty="0" smtClean="0">
                <a:cs typeface="B Nazanin" pitchFamily="2" charset="-78"/>
              </a:rPr>
              <a:t>در دیابت وابسته به انسولین نوع 1 مادر باید</a:t>
            </a:r>
          </a:p>
          <a:p>
            <a:pPr algn="r" rtl="1">
              <a:lnSpc>
                <a:spcPct val="150000"/>
              </a:lnSpc>
              <a:buFontTx/>
              <a:buChar char="-"/>
            </a:pPr>
            <a:r>
              <a:rPr lang="fa-IR" sz="2000" b="1" dirty="0" smtClean="0">
                <a:cs typeface="B Nazanin" pitchFamily="2" charset="-78"/>
              </a:rPr>
              <a:t>انجام تزریق روزانه</a:t>
            </a:r>
          </a:p>
          <a:p>
            <a:pPr algn="r" rtl="1">
              <a:lnSpc>
                <a:spcPct val="150000"/>
              </a:lnSpc>
              <a:buFontTx/>
              <a:buChar char="-"/>
            </a:pPr>
            <a:r>
              <a:rPr lang="fa-IR" sz="2000" b="1" dirty="0" smtClean="0">
                <a:cs typeface="B Nazanin" pitchFamily="2" charset="-78"/>
              </a:rPr>
              <a:t>رعایت رژیم غذایی </a:t>
            </a:r>
          </a:p>
          <a:p>
            <a:pPr algn="r" rtl="1">
              <a:lnSpc>
                <a:spcPct val="150000"/>
              </a:lnSpc>
              <a:buFontTx/>
              <a:buChar char="-"/>
            </a:pPr>
            <a:r>
              <a:rPr lang="fa-IR" sz="2000" b="1" dirty="0" smtClean="0">
                <a:cs typeface="B Nazanin" pitchFamily="2" charset="-78"/>
              </a:rPr>
              <a:t>شیر دادن مزایای فراوانی برای این گروه از مادران دارد از جمله آرامش مادر، کاهش ابتلا شیر خوار در آینده یه دیابت ، کاهش بروز عفونتها در شیرخوار ، کنترل بهتر دیابت و... شروع تغذیه بلافاصله پس از تولد نوزاد مانع کاهش قند خون نوزاد می شود البته این دسته ازمادران در طی دوران بارداری و شیر دهی نیاز به مراقبتهای دقیق دارند </a:t>
            </a:r>
            <a:endParaRPr lang="en-US" sz="2000" b="1" dirty="0">
              <a:cs typeface="B Nazanin" pitchFamily="2" charset="-78"/>
            </a:endParaRPr>
          </a:p>
        </p:txBody>
      </p:sp>
      <p:sp>
        <p:nvSpPr>
          <p:cNvPr id="4" name="Plaque 3"/>
          <p:cNvSpPr/>
          <p:nvPr/>
        </p:nvSpPr>
        <p:spPr>
          <a:xfrm>
            <a:off x="3200400" y="304800"/>
            <a:ext cx="2971800" cy="457200"/>
          </a:xfrm>
          <a:prstGeom prst="plaqu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b="1" dirty="0" smtClean="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rPr>
              <a:t>دیابت </a:t>
            </a:r>
            <a:endParaRPr lang="en-US" sz="3600" b="1" dirty="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14400"/>
            <a:ext cx="8534400" cy="5715000"/>
          </a:xfrm>
        </p:spPr>
        <p:txBody>
          <a:bodyPr>
            <a:normAutofit lnSpcReduction="10000"/>
          </a:bodyPr>
          <a:lstStyle/>
          <a:p>
            <a:pPr algn="r" rtl="1">
              <a:lnSpc>
                <a:spcPct val="150000"/>
              </a:lnSpc>
            </a:pPr>
            <a:r>
              <a:rPr lang="fa-IR" sz="1800" b="1" dirty="0" smtClean="0">
                <a:cs typeface="B Nazanin" pitchFamily="2" charset="-78"/>
              </a:rPr>
              <a:t>مصرف اکثر داروها در دوران شیردهی منعی ندارد ولی داروهایی که به دلیل سمی بودن و ورود مقادیر زیاد آن در شیر مادر و اثار بالینی که برای شیر خوار دارد یا نباید در زمان شیر دهی مصرف شوند یا باید در نهایت احتیاط مورد استفاده قرار گیرند  </a:t>
            </a:r>
          </a:p>
          <a:p>
            <a:pPr algn="r" rtl="1">
              <a:lnSpc>
                <a:spcPct val="150000"/>
              </a:lnSpc>
            </a:pPr>
            <a:r>
              <a:rPr lang="fa-IR" sz="1800" b="1" dirty="0" smtClean="0">
                <a:cs typeface="B Nazanin" pitchFamily="2" charset="-78"/>
              </a:rPr>
              <a:t>داروهایی مثل استامینوفن ، آسپرین و مسکنهای ساده ، داروهای ضد فشار خون سرماخوردگی و آنتی هیستامینها به مقدار معمولی ومدت کوتاه و بسیاری از آنتی بیوتیکها مانعی برای شیر دادن نیستند </a:t>
            </a:r>
          </a:p>
          <a:p>
            <a:pPr algn="r" rtl="1">
              <a:lnSpc>
                <a:spcPct val="150000"/>
              </a:lnSpc>
            </a:pPr>
            <a:r>
              <a:rPr lang="fa-IR" sz="1800" b="1" dirty="0" smtClean="0">
                <a:cs typeface="B Nazanin" pitchFamily="2" charset="-78"/>
              </a:rPr>
              <a:t>داروهایی مانند </a:t>
            </a:r>
            <a:r>
              <a:rPr lang="fa-IR" sz="1800" b="1" dirty="0" smtClean="0">
                <a:solidFill>
                  <a:srgbClr val="FF0000"/>
                </a:solidFill>
                <a:cs typeface="B Nazanin" pitchFamily="2" charset="-78"/>
              </a:rPr>
              <a:t>متوتروکسات ،هیدروکسی اوره و</a:t>
            </a:r>
            <a:r>
              <a:rPr lang="fa-IR" sz="1800" b="1" dirty="0" smtClean="0">
                <a:cs typeface="B Nazanin" pitchFamily="2" charset="-78"/>
              </a:rPr>
              <a:t>...مادر درهنگام مصرف منع شیردهی دارد(دلایل تجویز شیر مصنوعی مشاهده گردد )</a:t>
            </a:r>
          </a:p>
          <a:p>
            <a:pPr algn="r" rtl="1">
              <a:lnSpc>
                <a:spcPct val="150000"/>
              </a:lnSpc>
            </a:pPr>
            <a:r>
              <a:rPr lang="fa-IR" sz="1800" b="1" dirty="0" smtClean="0">
                <a:cs typeface="B Nazanin" pitchFamily="2" charset="-78"/>
              </a:rPr>
              <a:t>اگر داروهای تجویز شده جایگزین ایمن تری ندارند در طول مصرف مادر باید  شیر خود رادوشیده و دور بریزدتا ترشح شیر ادامه یابد و پس از قطع دارو شیر دهی شروع شود </a:t>
            </a:r>
          </a:p>
          <a:p>
            <a:pPr algn="r" rtl="1">
              <a:lnSpc>
                <a:spcPct val="150000"/>
              </a:lnSpc>
            </a:pPr>
            <a:r>
              <a:rPr lang="fa-IR" sz="1800" b="1" dirty="0" smtClean="0">
                <a:cs typeface="B Nazanin" pitchFamily="2" charset="-78"/>
              </a:rPr>
              <a:t>مصرف دارو توسط مادر بلافاصله بعد از اتمام یک وعده شیر دادن می باشد</a:t>
            </a:r>
          </a:p>
          <a:p>
            <a:pPr algn="r" rtl="1">
              <a:lnSpc>
                <a:spcPct val="150000"/>
              </a:lnSpc>
            </a:pPr>
            <a:r>
              <a:rPr lang="fa-IR" sz="1800" b="1" i="1" u="sng" dirty="0" smtClean="0">
                <a:solidFill>
                  <a:srgbClr val="FF0000"/>
                </a:solidFill>
                <a:cs typeface="B Nazanin" pitchFamily="2" charset="-78"/>
              </a:rPr>
              <a:t>بهترین زمان </a:t>
            </a:r>
            <a:r>
              <a:rPr lang="fa-IR" sz="1800" b="1" dirty="0" smtClean="0">
                <a:solidFill>
                  <a:srgbClr val="FF0000"/>
                </a:solidFill>
                <a:cs typeface="B Nazanin" pitchFamily="2" charset="-78"/>
              </a:rPr>
              <a:t>مصرف دارو های تک دوز توسط مادر قبل از طولانی ترین خواب شیر خوار می باشد</a:t>
            </a:r>
          </a:p>
          <a:p>
            <a:pPr algn="r" rtl="1">
              <a:lnSpc>
                <a:spcPct val="150000"/>
              </a:lnSpc>
            </a:pPr>
            <a:endParaRPr lang="fa-IR" sz="1800" b="1" dirty="0" smtClean="0">
              <a:cs typeface="B Nazanin" pitchFamily="2" charset="-78"/>
            </a:endParaRPr>
          </a:p>
          <a:p>
            <a:pPr algn="r" rtl="1">
              <a:lnSpc>
                <a:spcPct val="150000"/>
              </a:lnSpc>
              <a:buNone/>
            </a:pPr>
            <a:r>
              <a:rPr lang="fa-IR" sz="1800" b="1" dirty="0" smtClean="0">
                <a:cs typeface="B Nazanin" pitchFamily="2" charset="-78"/>
              </a:rPr>
              <a:t>                  </a:t>
            </a:r>
            <a:endParaRPr lang="en-US" sz="1800" b="1" dirty="0" smtClean="0">
              <a:cs typeface="B Nazanin" pitchFamily="2" charset="-78"/>
            </a:endParaRPr>
          </a:p>
          <a:p>
            <a:pPr algn="r" rtl="1">
              <a:lnSpc>
                <a:spcPct val="150000"/>
              </a:lnSpc>
            </a:pPr>
            <a:endParaRPr lang="en-US" sz="1800" dirty="0">
              <a:cs typeface="B Nazanin" pitchFamily="2" charset="-78"/>
            </a:endParaRPr>
          </a:p>
        </p:txBody>
      </p:sp>
      <p:sp>
        <p:nvSpPr>
          <p:cNvPr id="4" name="Flowchart: Punched Tape 3"/>
          <p:cNvSpPr/>
          <p:nvPr/>
        </p:nvSpPr>
        <p:spPr>
          <a:xfrm>
            <a:off x="1447800" y="228600"/>
            <a:ext cx="6172200" cy="609600"/>
          </a:xfrm>
          <a:prstGeom prst="flowChartPunchedTap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smtClean="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rPr>
              <a:t>مصرف داروها در شیر دهی </a:t>
            </a:r>
            <a:endParaRPr lang="en-US" sz="3200" b="1" dirty="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990600"/>
            <a:ext cx="8153400" cy="5580321"/>
          </a:xfrm>
        </p:spPr>
        <p:txBody>
          <a:bodyPr>
            <a:normAutofit fontScale="85000" lnSpcReduction="10000"/>
          </a:bodyPr>
          <a:lstStyle/>
          <a:p>
            <a:pPr algn="r" rtl="1">
              <a:lnSpc>
                <a:spcPct val="150000"/>
              </a:lnSpc>
            </a:pPr>
            <a:r>
              <a:rPr lang="fa-IR" sz="1800" b="1" dirty="0" smtClean="0">
                <a:cs typeface="B Nazanin" pitchFamily="2" charset="-78"/>
              </a:rPr>
              <a:t>تصمیم گیری به ادامه یا قطع شیر دهی در زمان حاملگی مجدد بستگی به اطلاعات مادر در در این زمینه ، احساسات وخواسته های او داردبرای قطع شیر دهی باید جنبه های مهم زیررا در نظر گرفت :</a:t>
            </a:r>
          </a:p>
          <a:p>
            <a:pPr algn="r" rtl="1">
              <a:lnSpc>
                <a:spcPct val="150000"/>
              </a:lnSpc>
              <a:buNone/>
            </a:pPr>
            <a:r>
              <a:rPr lang="fa-IR" sz="1800" b="1" dirty="0" smtClean="0">
                <a:cs typeface="B Nazanin" pitchFamily="2" charset="-78"/>
              </a:rPr>
              <a:t>1- سن شیر خوار </a:t>
            </a:r>
          </a:p>
          <a:p>
            <a:pPr algn="r" rtl="1">
              <a:lnSpc>
                <a:spcPct val="150000"/>
              </a:lnSpc>
              <a:buNone/>
            </a:pPr>
            <a:r>
              <a:rPr lang="fa-IR" sz="1800" b="1" dirty="0" smtClean="0">
                <a:cs typeface="B Nazanin" pitchFamily="2" charset="-78"/>
              </a:rPr>
              <a:t>2 – نیاز کودک به شیر خوردن ( از لحاظ روحی و جسمی )</a:t>
            </a:r>
          </a:p>
          <a:p>
            <a:pPr algn="r" rtl="1">
              <a:lnSpc>
                <a:spcPct val="150000"/>
              </a:lnSpc>
              <a:buNone/>
            </a:pPr>
            <a:r>
              <a:rPr lang="fa-IR" sz="1800" b="1" dirty="0" smtClean="0">
                <a:cs typeface="B Nazanin" pitchFamily="2" charset="-78"/>
              </a:rPr>
              <a:t>3- مشکلات مادر در هنگام شیر دهی( مثل زخم یا حساسیت نوک پستان یا سوزش نوک پستان ناشی از هورمونها ) </a:t>
            </a:r>
          </a:p>
          <a:p>
            <a:pPr algn="r" rtl="1">
              <a:lnSpc>
                <a:spcPct val="150000"/>
              </a:lnSpc>
              <a:buNone/>
            </a:pPr>
            <a:r>
              <a:rPr lang="fa-IR" sz="1800" b="1" dirty="0" smtClean="0">
                <a:cs typeface="B Nazanin" pitchFamily="2" charset="-78"/>
              </a:rPr>
              <a:t>4-تجربیات مادر از شیر دهی قبلی</a:t>
            </a:r>
          </a:p>
          <a:p>
            <a:pPr algn="r" rtl="1">
              <a:lnSpc>
                <a:spcPct val="150000"/>
              </a:lnSpc>
              <a:buNone/>
            </a:pPr>
            <a:r>
              <a:rPr lang="fa-IR" sz="1800" b="1" dirty="0" smtClean="0">
                <a:cs typeface="B Nazanin" pitchFamily="2" charset="-78"/>
              </a:rPr>
              <a:t>5-نگرانی های مربوط به بارداری مثل درد رحمی ، خونریزی، سابقه زایمان زودرس ، کاهش وزن در طی حاملگی </a:t>
            </a:r>
          </a:p>
          <a:p>
            <a:pPr algn="r" rtl="1">
              <a:lnSpc>
                <a:spcPct val="150000"/>
              </a:lnSpc>
              <a:buNone/>
            </a:pPr>
            <a:r>
              <a:rPr lang="fa-IR" sz="1800" b="1" dirty="0" smtClean="0">
                <a:cs typeface="B Nazanin" pitchFamily="2" charset="-78"/>
              </a:rPr>
              <a:t>6- احساسات پدر راجع به شیردهی در طی بارداری </a:t>
            </a:r>
          </a:p>
          <a:p>
            <a:pPr algn="r" rtl="1">
              <a:lnSpc>
                <a:spcPct val="150000"/>
              </a:lnSpc>
              <a:buNone/>
            </a:pPr>
            <a:r>
              <a:rPr lang="fa-IR" sz="1800" b="1" dirty="0" smtClean="0">
                <a:cs typeface="B Nazanin" pitchFamily="2" charset="-78"/>
              </a:rPr>
              <a:t>7- تغییر مزه شیر مادر </a:t>
            </a:r>
          </a:p>
          <a:p>
            <a:pPr algn="r" rtl="1">
              <a:lnSpc>
                <a:spcPct val="150000"/>
              </a:lnSpc>
              <a:buNone/>
            </a:pPr>
            <a:r>
              <a:rPr lang="fa-IR" sz="1800" b="1" dirty="0" smtClean="0">
                <a:cs typeface="B Nazanin" pitchFamily="2" charset="-78"/>
              </a:rPr>
              <a:t>8- سوزش نوک پستان </a:t>
            </a:r>
          </a:p>
          <a:p>
            <a:pPr algn="r" rtl="1">
              <a:lnSpc>
                <a:spcPct val="150000"/>
              </a:lnSpc>
              <a:buNone/>
            </a:pPr>
            <a:r>
              <a:rPr lang="fa-IR" sz="1800" b="1" dirty="0" smtClean="0">
                <a:cs typeface="B Nazanin" pitchFamily="2" charset="-78"/>
              </a:rPr>
              <a:t>9- تمایل خود کودک برای از شیر گرفتن بدون ارتباط با حاملگی </a:t>
            </a:r>
          </a:p>
          <a:p>
            <a:pPr algn="r" rtl="1">
              <a:lnSpc>
                <a:spcPct val="150000"/>
              </a:lnSpc>
              <a:buNone/>
            </a:pPr>
            <a:r>
              <a:rPr lang="fa-IR" sz="1800" b="1" dirty="0" smtClean="0">
                <a:solidFill>
                  <a:srgbClr val="FF0000"/>
                </a:solidFill>
                <a:cs typeface="B Nazanin" pitchFamily="2" charset="-78"/>
              </a:rPr>
              <a:t>مهم: </a:t>
            </a:r>
            <a:r>
              <a:rPr lang="fa-IR" sz="1800" b="1" dirty="0" smtClean="0">
                <a:cs typeface="B Nazanin" pitchFamily="2" charset="-78"/>
              </a:rPr>
              <a:t>مشکلات مادر در طی دوران بارداری مانند سابقه زایمان زودرس ، درد رحمی ،خونریزی و کاهش وزن در طول بارداری </a:t>
            </a:r>
            <a:endParaRPr lang="en-US" sz="1800" b="1" dirty="0">
              <a:cs typeface="B Nazanin" pitchFamily="2" charset="-78"/>
            </a:endParaRPr>
          </a:p>
        </p:txBody>
      </p:sp>
      <p:sp>
        <p:nvSpPr>
          <p:cNvPr id="6" name="Wave 5"/>
          <p:cNvSpPr/>
          <p:nvPr/>
        </p:nvSpPr>
        <p:spPr>
          <a:xfrm>
            <a:off x="1981200" y="152400"/>
            <a:ext cx="4495800" cy="609600"/>
          </a:xfrm>
          <a:prstGeom prst="wav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smtClean="0">
                <a:ln w="12700">
                  <a:solidFill>
                    <a:schemeClr val="tx2">
                      <a:satMod val="155000"/>
                    </a:schemeClr>
                  </a:solidFill>
                  <a:prstDash val="solid"/>
                </a:ln>
                <a:solidFill>
                  <a:schemeClr val="bg2">
                    <a:lumMod val="25000"/>
                  </a:schemeClr>
                </a:solidFill>
                <a:effectLst>
                  <a:outerShdw blurRad="41275" dist="20320" dir="1800000" algn="tl" rotWithShape="0">
                    <a:srgbClr val="000000">
                      <a:alpha val="40000"/>
                    </a:srgbClr>
                  </a:outerShdw>
                </a:effectLst>
              </a:rPr>
              <a:t>شیر دهی و بارداری مجدد </a:t>
            </a:r>
            <a:endParaRPr lang="en-US" sz="3200" b="1" dirty="0">
              <a:ln w="12700">
                <a:solidFill>
                  <a:schemeClr val="tx2">
                    <a:satMod val="155000"/>
                  </a:schemeClr>
                </a:solidFill>
                <a:prstDash val="solid"/>
              </a:ln>
              <a:solidFill>
                <a:schemeClr val="bg2">
                  <a:lumMod val="25000"/>
                </a:schemeClr>
              </a:solidFill>
              <a:effectLst>
                <a:outerShdw blurRad="41275" dist="20320" dir="1800000" algn="tl" rotWithShape="0">
                  <a:srgbClr val="000000">
                    <a:alpha val="4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685800"/>
            <a:ext cx="8382000" cy="5867400"/>
          </a:xfrm>
        </p:spPr>
        <p:txBody>
          <a:bodyPr>
            <a:normAutofit fontScale="25000" lnSpcReduction="20000"/>
          </a:bodyPr>
          <a:lstStyle/>
          <a:p>
            <a:pPr algn="r" rtl="1">
              <a:lnSpc>
                <a:spcPct val="170000"/>
              </a:lnSpc>
            </a:pPr>
            <a:r>
              <a:rPr lang="fa-IR" sz="6400" b="1" dirty="0" smtClean="0">
                <a:cs typeface="B Nazanin" pitchFamily="2" charset="-78"/>
              </a:rPr>
              <a:t>مطلوب نبودن نمودار رشد شیر خوار </a:t>
            </a:r>
          </a:p>
          <a:p>
            <a:pPr algn="r" rtl="1">
              <a:lnSpc>
                <a:spcPct val="170000"/>
              </a:lnSpc>
            </a:pPr>
            <a:r>
              <a:rPr lang="fa-IR" sz="6400" b="1" dirty="0" smtClean="0">
                <a:cs typeface="B Nazanin" pitchFamily="2" charset="-78"/>
              </a:rPr>
              <a:t>چند قلویی با توجه به نمودار رشد آنان </a:t>
            </a:r>
          </a:p>
          <a:p>
            <a:pPr algn="r" rtl="1">
              <a:lnSpc>
                <a:spcPct val="170000"/>
              </a:lnSpc>
            </a:pPr>
            <a:r>
              <a:rPr lang="fa-IR" sz="6400" b="1" dirty="0" smtClean="0">
                <a:cs typeface="B Nazanin" pitchFamily="2" charset="-78"/>
              </a:rPr>
              <a:t>بیماری مزمن و صعب العلاج مادر مانند بیماریهای کلیوی ، قلبی ، کبدی ، جنون ، سوختگی شدید هر دو پستان که منجر به معلولیت و از کار افتادگی مادر و اختلال در شیر دهی مادر گردد </a:t>
            </a:r>
          </a:p>
          <a:p>
            <a:pPr algn="r" rtl="1">
              <a:lnSpc>
                <a:spcPct val="170000"/>
              </a:lnSpc>
            </a:pPr>
            <a:r>
              <a:rPr lang="fa-IR" sz="6400" b="1" dirty="0" smtClean="0">
                <a:cs typeface="B Nazanin" pitchFamily="2" charset="-78"/>
              </a:rPr>
              <a:t>داروها و مواد رادیو اکتیو مانند آنتی متابولیتها مانند متو تورکسات ، هیدروکسی اوره ، فنین دیون ، لیتیوم ، ارگوتامین</a:t>
            </a:r>
          </a:p>
          <a:p>
            <a:pPr algn="r" rtl="1">
              <a:lnSpc>
                <a:spcPct val="170000"/>
              </a:lnSpc>
              <a:buNone/>
            </a:pPr>
            <a:r>
              <a:rPr lang="fa-IR" sz="6400" b="1" dirty="0" smtClean="0">
                <a:cs typeface="B Nazanin" pitchFamily="2" charset="-78"/>
              </a:rPr>
              <a:t> (با دوز مصرفی در درمان میگرن )، تاموکســیفن و فن سیــکلیدین مادر معتـاد به مواد مخدر تزریقی نظیر کوکــایین و هــروییــن </a:t>
            </a:r>
          </a:p>
          <a:p>
            <a:pPr algn="r" rtl="1">
              <a:lnSpc>
                <a:spcPct val="170000"/>
              </a:lnSpc>
            </a:pPr>
            <a:r>
              <a:rPr lang="fa-IR" sz="6400" b="1" dirty="0" smtClean="0">
                <a:cs typeface="B Nazanin" pitchFamily="2" charset="-78"/>
              </a:rPr>
              <a:t>جدایی والدین در صورتی که نگهداری شیر خوار بر عهده پدر باشد </a:t>
            </a:r>
          </a:p>
          <a:p>
            <a:pPr algn="r" rtl="1">
              <a:lnSpc>
                <a:spcPct val="170000"/>
              </a:lnSpc>
            </a:pPr>
            <a:r>
              <a:rPr lang="fa-IR" sz="6400" b="1" dirty="0" smtClean="0">
                <a:cs typeface="B Nazanin" pitchFamily="2" charset="-78"/>
              </a:rPr>
              <a:t>فوت مادر </a:t>
            </a:r>
          </a:p>
          <a:p>
            <a:pPr algn="r" rtl="1">
              <a:lnSpc>
                <a:spcPct val="170000"/>
              </a:lnSpc>
            </a:pPr>
            <a:r>
              <a:rPr lang="fa-IR" sz="6400" b="1" dirty="0" smtClean="0">
                <a:cs typeface="B Nazanin" pitchFamily="2" charset="-78"/>
              </a:rPr>
              <a:t>فرزند خواندگی </a:t>
            </a:r>
          </a:p>
          <a:p>
            <a:pPr algn="r" rtl="1">
              <a:lnSpc>
                <a:spcPct val="170000"/>
              </a:lnSpc>
            </a:pPr>
            <a:r>
              <a:rPr lang="fa-IR" sz="6400" b="1" dirty="0" smtClean="0">
                <a:cs typeface="B Nazanin" pitchFamily="2" charset="-78"/>
              </a:rPr>
              <a:t>در تعداد بسیار کمی از شیر خواران که ممکن است بانقصهای متابولیکی نادر متولد می شوند که</a:t>
            </a:r>
            <a:r>
              <a:rPr lang="fa-IR" sz="6400" b="1" u="sng" dirty="0" smtClean="0">
                <a:cs typeface="B Nazanin" pitchFamily="2" charset="-78"/>
              </a:rPr>
              <a:t> نباید </a:t>
            </a:r>
            <a:r>
              <a:rPr lang="fa-IR" sz="6400" b="1" dirty="0" smtClean="0">
                <a:cs typeface="B Nazanin" pitchFamily="2" charset="-78"/>
              </a:rPr>
              <a:t>شیر مادر یا شیر مصنوعی معمولی دریافت کنند مانند </a:t>
            </a:r>
            <a:r>
              <a:rPr lang="fa-IR" sz="6400" b="1" i="1" u="sng" dirty="0" smtClean="0">
                <a:solidFill>
                  <a:srgbClr val="FF0000"/>
                </a:solidFill>
                <a:cs typeface="B Nazanin" pitchFamily="2" charset="-78"/>
              </a:rPr>
              <a:t>گالاکتوزومی</a:t>
            </a:r>
            <a:r>
              <a:rPr lang="fa-IR" sz="6400" b="1" dirty="0" smtClean="0">
                <a:cs typeface="B Nazanin" pitchFamily="2" charset="-78"/>
              </a:rPr>
              <a:t> که باشیر مصنوعی مخصوص به خود تغذیه میشوند و یا شیرخواران مبتلا به </a:t>
            </a:r>
            <a:r>
              <a:rPr lang="fa-IR" sz="6400" b="1" i="1" u="sng" dirty="0" smtClean="0">
                <a:solidFill>
                  <a:srgbClr val="FF0000"/>
                </a:solidFill>
                <a:cs typeface="B Nazanin" pitchFamily="2" charset="-78"/>
              </a:rPr>
              <a:t>فنیل کتونوریا </a:t>
            </a:r>
            <a:r>
              <a:rPr lang="fa-IR" sz="6400" b="1" dirty="0" smtClean="0">
                <a:cs typeface="B Nazanin" pitchFamily="2" charset="-78"/>
              </a:rPr>
              <a:t>که تغذیه نسبی با شیر مادر همراه با شیر مصنوعی مخصوص این بیماری تحت نظر پزشک توصیه می گردد </a:t>
            </a:r>
          </a:p>
          <a:p>
            <a:pPr algn="r" rtl="1">
              <a:lnSpc>
                <a:spcPct val="170000"/>
              </a:lnSpc>
              <a:buNone/>
            </a:pPr>
            <a:endParaRPr lang="fa-IR" sz="6400" b="1" dirty="0" smtClean="0">
              <a:cs typeface="B Nazanin" pitchFamily="2" charset="-78"/>
            </a:endParaRPr>
          </a:p>
          <a:p>
            <a:pPr algn="r" rtl="1">
              <a:lnSpc>
                <a:spcPct val="170000"/>
              </a:lnSpc>
            </a:pPr>
            <a:endParaRPr lang="fa-IR" sz="6400" b="1" dirty="0" smtClean="0">
              <a:cs typeface="B Nazanin" pitchFamily="2" charset="-78"/>
            </a:endParaRPr>
          </a:p>
          <a:p>
            <a:pPr algn="r" rtl="1">
              <a:lnSpc>
                <a:spcPct val="170000"/>
              </a:lnSpc>
            </a:pPr>
            <a:endParaRPr lang="fa-IR" sz="6400" dirty="0" smtClean="0">
              <a:cs typeface="B Nazanin" pitchFamily="2" charset="-78"/>
            </a:endParaRPr>
          </a:p>
          <a:p>
            <a:pPr algn="r" rtl="1"/>
            <a:endParaRPr lang="fa-IR" dirty="0" smtClean="0"/>
          </a:p>
          <a:p>
            <a:pPr algn="r" rtl="1"/>
            <a:endParaRPr lang="fa-IR" dirty="0" smtClean="0"/>
          </a:p>
        </p:txBody>
      </p:sp>
      <p:sp>
        <p:nvSpPr>
          <p:cNvPr id="4" name="Rounded Rectangle 3"/>
          <p:cNvSpPr/>
          <p:nvPr/>
        </p:nvSpPr>
        <p:spPr>
          <a:xfrm>
            <a:off x="1676400" y="152400"/>
            <a:ext cx="5029200" cy="3810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موارد تجویز شیر مصنوعی </a:t>
            </a:r>
            <a:endParaRPr lang="en-US" sz="3200"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458200" cy="5486400"/>
          </a:xfrm>
        </p:spPr>
        <p:txBody>
          <a:bodyPr>
            <a:normAutofit fontScale="40000" lnSpcReduction="20000"/>
          </a:bodyPr>
          <a:lstStyle/>
          <a:p>
            <a:pPr marL="624078" indent="-514350" algn="r" rtl="1">
              <a:lnSpc>
                <a:spcPct val="170000"/>
              </a:lnSpc>
              <a:buFont typeface="+mj-lt"/>
              <a:buAutoNum type="arabicParenR"/>
            </a:pPr>
            <a:r>
              <a:rPr lang="fa-IR" sz="3400" b="1" dirty="0" smtClean="0">
                <a:cs typeface="B Nazanin" pitchFamily="2" charset="-78"/>
              </a:rPr>
              <a:t>سیاست ترویج تغذیه با شیر مادر بصورت پوستر </a:t>
            </a:r>
            <a:r>
              <a:rPr lang="fa-IR" sz="3300" b="1" dirty="0" smtClean="0">
                <a:cs typeface="B Nazanin" pitchFamily="2" charset="-78"/>
              </a:rPr>
              <a:t>10 اقدام که به شیردهی موفق کمک میکند در معرض دید نصب باشد</a:t>
            </a:r>
          </a:p>
          <a:p>
            <a:pPr marL="624078" indent="-514350" algn="r" rtl="1">
              <a:lnSpc>
                <a:spcPct val="170000"/>
              </a:lnSpc>
              <a:buFont typeface="+mj-lt"/>
              <a:buAutoNum type="arabicParenR"/>
            </a:pPr>
            <a:r>
              <a:rPr lang="fa-IR" sz="3300" b="1" dirty="0" smtClean="0">
                <a:cs typeface="B Nazanin" pitchFamily="2" charset="-78"/>
              </a:rPr>
              <a:t>  کارکنان آموزشهای لازم برای حمایت از مادر و نوزاد و اجرای 10 اقدام و شروع موفق تغذیه با شیر مادررادیده اند </a:t>
            </a:r>
          </a:p>
          <a:p>
            <a:pPr marL="624078" indent="-514350" algn="r" rtl="1">
              <a:lnSpc>
                <a:spcPct val="170000"/>
              </a:lnSpc>
              <a:buFont typeface="+mj-lt"/>
              <a:buAutoNum type="arabicParenR"/>
            </a:pPr>
            <a:r>
              <a:rPr lang="fa-IR" sz="3300" b="1" dirty="0" smtClean="0">
                <a:cs typeface="B Nazanin" pitchFamily="2" charset="-78"/>
              </a:rPr>
              <a:t>مادران باردار در خصوص مزایای شیر مادر ، چگونگی شیردهی و مضرات تغذیه مصنوعی آموزش می بینند</a:t>
            </a:r>
          </a:p>
          <a:p>
            <a:pPr marL="624078" indent="-514350" algn="r" rtl="1">
              <a:lnSpc>
                <a:spcPct val="170000"/>
              </a:lnSpc>
              <a:buFont typeface="+mj-lt"/>
              <a:buAutoNum type="arabicParenR"/>
            </a:pPr>
            <a:r>
              <a:rPr lang="fa-IR" sz="3300" b="1" dirty="0" smtClean="0">
                <a:cs typeface="B Nazanin" pitchFamily="2" charset="-78"/>
              </a:rPr>
              <a:t> کارکنان </a:t>
            </a:r>
            <a:r>
              <a:rPr lang="fa-IR" sz="3400" b="1" dirty="0" smtClean="0">
                <a:cs typeface="B Nazanin" pitchFamily="2" charset="-78"/>
              </a:rPr>
              <a:t>کمک</a:t>
            </a:r>
            <a:r>
              <a:rPr lang="fa-IR" sz="3300" b="1" dirty="0" smtClean="0">
                <a:cs typeface="B Nazanin" pitchFamily="2" charset="-78"/>
              </a:rPr>
              <a:t> می کنند تا از بدو تولد تماس پوست مادر و نوزاد برقرار و اولین تغذیه با شیر مادر به موقع انجام شود </a:t>
            </a:r>
          </a:p>
          <a:p>
            <a:pPr marL="624078" indent="-514350" algn="r" rtl="1">
              <a:lnSpc>
                <a:spcPct val="170000"/>
              </a:lnSpc>
              <a:buFont typeface="+mj-lt"/>
              <a:buAutoNum type="arabicParenR"/>
            </a:pPr>
            <a:r>
              <a:rPr lang="fa-IR" sz="3300" b="1" dirty="0" smtClean="0">
                <a:cs typeface="B Nazanin" pitchFamily="2" charset="-78"/>
              </a:rPr>
              <a:t> به</a:t>
            </a:r>
            <a:r>
              <a:rPr lang="fa-IR" sz="1000" dirty="0" smtClean="0">
                <a:solidFill>
                  <a:srgbClr val="6600CC"/>
                </a:solidFill>
              </a:rPr>
              <a:t>ه </a:t>
            </a:r>
            <a:r>
              <a:rPr lang="fa-IR" sz="3300" b="1" dirty="0" smtClean="0">
                <a:cs typeface="B Nazanin" pitchFamily="2" charset="-78"/>
              </a:rPr>
              <a:t>مادران</a:t>
            </a:r>
            <a:r>
              <a:rPr lang="fa-IR" sz="3400" b="1" dirty="0" smtClean="0">
                <a:cs typeface="B Nazanin" pitchFamily="2" charset="-78"/>
              </a:rPr>
              <a:t> روش تغذیه با شیر مادر و چگونگی حفظ و تداوم شیردهی را(حتی هنگام جداشدن از شیرخوار)آموزش دهند و برای حل مشکلات شیردهی کمک و حمایت کنند. </a:t>
            </a:r>
          </a:p>
          <a:p>
            <a:pPr marL="624078" indent="-514350" algn="r" rtl="1">
              <a:lnSpc>
                <a:spcPct val="170000"/>
              </a:lnSpc>
              <a:buFont typeface="+mj-lt"/>
              <a:buAutoNum type="arabicParenR"/>
            </a:pPr>
            <a:r>
              <a:rPr lang="fa-IR" sz="3400" b="1" dirty="0" smtClean="0">
                <a:cs typeface="B Nazanin" pitchFamily="2" charset="-78"/>
              </a:rPr>
              <a:t> </a:t>
            </a:r>
            <a:r>
              <a:rPr lang="fa-IR" sz="1400" b="1" dirty="0" smtClean="0">
                <a:cs typeface="B Nazanin" pitchFamily="2" charset="-78"/>
              </a:rPr>
              <a:t> </a:t>
            </a:r>
            <a:r>
              <a:rPr lang="fa-IR" sz="3000" b="1" dirty="0" smtClean="0">
                <a:cs typeface="B Nazanin" pitchFamily="2" charset="-78"/>
              </a:rPr>
              <a:t> </a:t>
            </a:r>
            <a:r>
              <a:rPr lang="fa-IR" sz="3500" b="1" dirty="0" smtClean="0">
                <a:cs typeface="B Nazanin" pitchFamily="2" charset="-78"/>
              </a:rPr>
              <a:t>به شیر خواران سالم کمتر از6ماه بجزشیر مادر،غذایامایعات دیگر(آب،آب قند....)ندهند</a:t>
            </a:r>
            <a:r>
              <a:rPr lang="fa-IR" sz="3200" dirty="0" smtClean="0">
                <a:solidFill>
                  <a:srgbClr val="6600CC"/>
                </a:solidFill>
              </a:rPr>
              <a:t>.</a:t>
            </a:r>
          </a:p>
          <a:p>
            <a:pPr marL="624078" indent="-514350" algn="r" rtl="1">
              <a:lnSpc>
                <a:spcPct val="170000"/>
              </a:lnSpc>
              <a:buFont typeface="+mj-lt"/>
              <a:buAutoNum type="arabicParenR"/>
            </a:pPr>
            <a:r>
              <a:rPr lang="fa-IR" sz="3200" b="1" dirty="0" smtClean="0">
                <a:solidFill>
                  <a:srgbClr val="6600CC"/>
                </a:solidFill>
                <a:cs typeface="B Nazanin" pitchFamily="2" charset="-78"/>
              </a:rPr>
              <a:t> </a:t>
            </a:r>
            <a:r>
              <a:rPr lang="fa-IR" sz="3500" b="1" dirty="0" smtClean="0">
                <a:cs typeface="B Nazanin" pitchFamily="2" charset="-78"/>
              </a:rPr>
              <a:t>برنامه هم اتاقی مادرو نوزاد رادرطول شبانه روزاجرا کنند و بخش های اطفال تسهیلات لازم برای اقامت شبانه روزی و نیازهای فیزیکی و عاطفی مادران را تامین نمایند.</a:t>
            </a:r>
          </a:p>
          <a:p>
            <a:pPr marL="624078" indent="-514350" algn="r" rtl="1">
              <a:lnSpc>
                <a:spcPct val="170000"/>
              </a:lnSpc>
              <a:buFont typeface="+mj-lt"/>
              <a:buAutoNum type="arabicParenR"/>
            </a:pPr>
            <a:r>
              <a:rPr lang="fa-IR" sz="3500" b="1" dirty="0" smtClean="0">
                <a:cs typeface="B Nazanin" pitchFamily="2" charset="-78"/>
              </a:rPr>
              <a:t> مادران را برای تغذیه با شیرمادر بر  حسب میل و تقاضای شیرخوارتشویق کنند و  امکان دوشیدن مکررشیر و ذخیره آن وجود  داشته باشد.</a:t>
            </a:r>
          </a:p>
          <a:p>
            <a:pPr marL="624078" indent="-514350" algn="r" rtl="1">
              <a:lnSpc>
                <a:spcPct val="170000"/>
              </a:lnSpc>
              <a:buFont typeface="+mj-lt"/>
              <a:buAutoNum type="arabicParenR"/>
            </a:pPr>
            <a:r>
              <a:rPr lang="fa-IR" sz="3500" b="1" dirty="0" smtClean="0">
                <a:cs typeface="B Nazanin" pitchFamily="2" charset="-78"/>
              </a:rPr>
              <a:t> مطلقااز شیشه شیر و پستانک استفاده  نکنند.</a:t>
            </a:r>
          </a:p>
          <a:p>
            <a:pPr marL="624078" indent="-514350" algn="r" rtl="1">
              <a:lnSpc>
                <a:spcPct val="170000"/>
              </a:lnSpc>
              <a:buFont typeface="+mj-lt"/>
              <a:buAutoNum type="arabicParenR"/>
            </a:pPr>
            <a:r>
              <a:rPr lang="fa-IR" sz="3500" b="1" dirty="0" smtClean="0">
                <a:cs typeface="B Nazanin" pitchFamily="2" charset="-78"/>
              </a:rPr>
              <a:t> تشکیل گروههای حمایت از مادران  شیرده را پیگیری نمایند و اطلاعاتی درموردگروههای حامی و مراکزمشاوره شیردهی دراختیاروالدین قراردهند. </a:t>
            </a:r>
          </a:p>
        </p:txBody>
      </p:sp>
      <p:sp>
        <p:nvSpPr>
          <p:cNvPr id="3" name="Title 2"/>
          <p:cNvSpPr>
            <a:spLocks noGrp="1"/>
          </p:cNvSpPr>
          <p:nvPr>
            <p:ph type="title"/>
          </p:nvPr>
        </p:nvSpPr>
        <p:spPr>
          <a:xfrm>
            <a:off x="457200" y="274638"/>
            <a:ext cx="8229600" cy="563562"/>
          </a:xfrm>
        </p:spPr>
        <p:txBody>
          <a:bodyPr>
            <a:normAutofit fontScale="90000"/>
          </a:bodyPr>
          <a:lstStyle/>
          <a:p>
            <a:pPr algn="ctr"/>
            <a:r>
              <a:rPr lang="fa-IR" dirty="0" smtClean="0"/>
              <a:t> </a:t>
            </a:r>
            <a:endParaRPr lang="en-US" dirty="0"/>
          </a:p>
        </p:txBody>
      </p:sp>
      <p:sp>
        <p:nvSpPr>
          <p:cNvPr id="4" name="Horizontal Scroll 3"/>
          <p:cNvSpPr/>
          <p:nvPr/>
        </p:nvSpPr>
        <p:spPr>
          <a:xfrm>
            <a:off x="1295400" y="152400"/>
            <a:ext cx="6705600" cy="914400"/>
          </a:xfrm>
          <a:prstGeom prst="horizontalScroll">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800" b="1" dirty="0" smtClean="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rPr>
              <a:t>سیاست تویج تغذیه با شیر مادر در بیمارستانهای</a:t>
            </a:r>
            <a:r>
              <a:rPr lang="en-US" sz="2800" b="1" dirty="0" smtClean="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rPr>
              <a:t> </a:t>
            </a:r>
            <a:r>
              <a:rPr lang="fa-IR" sz="2800" b="1" dirty="0" smtClean="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rPr>
              <a:t>دوستدار کودک – 10 اقدام</a:t>
            </a:r>
            <a:endParaRPr lang="en-US" sz="2800" b="1" dirty="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2210762"/>
          </a:xfrm>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a:normAutofit fontScale="90000"/>
          </a:bodyPr>
          <a:lstStyle/>
          <a:p>
            <a:pPr algn="ctr">
              <a:lnSpc>
                <a:spcPct val="150000"/>
              </a:lnSpc>
            </a:pPr>
            <a:r>
              <a:rPr lang="fa-IR" sz="3200" dirty="0" smtClean="0"/>
              <a:t>گروه سلامت خانواده معاونت بهداشتی گلستان-</a:t>
            </a:r>
            <a:br>
              <a:rPr lang="fa-IR" sz="3200" dirty="0" smtClean="0"/>
            </a:br>
            <a:r>
              <a:rPr lang="fa-IR" sz="3200" dirty="0" smtClean="0"/>
              <a:t>برنامه سلامت کودکان </a:t>
            </a:r>
            <a:br>
              <a:rPr lang="fa-IR" sz="3200" dirty="0" smtClean="0"/>
            </a:br>
            <a:endParaRPr lang="fa-IR" sz="3200" dirty="0"/>
          </a:p>
        </p:txBody>
      </p:sp>
      <p:sp>
        <p:nvSpPr>
          <p:cNvPr id="3" name="Subtitle 2"/>
          <p:cNvSpPr>
            <a:spLocks noGrp="1"/>
          </p:cNvSpPr>
          <p:nvPr>
            <p:ph type="subTitle" idx="1"/>
          </p:nvPr>
        </p:nvSpPr>
        <p:spPr>
          <a:xfrm>
            <a:off x="685800" y="4648199"/>
            <a:ext cx="7772400" cy="163111"/>
          </a:xfrm>
        </p:spPr>
        <p:txBody>
          <a:bodyPr>
            <a:normAutofit fontScale="25000" lnSpcReduction="20000"/>
          </a:bodyPr>
          <a:lstStyle/>
          <a:p>
            <a:endParaRPr lang="fa-IR" dirty="0"/>
          </a:p>
        </p:txBody>
      </p:sp>
    </p:spTree>
  </p:cSld>
  <p:clrMapOvr>
    <a:masterClrMapping/>
  </p:clrMapOvr>
  <p:transition spd="slow">
    <p:checke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562600"/>
          </a:xfrm>
        </p:spPr>
        <p:txBody>
          <a:bodyPr>
            <a:normAutofit fontScale="77500" lnSpcReduction="20000"/>
          </a:bodyPr>
          <a:lstStyle/>
          <a:p>
            <a:pPr algn="r" rtl="1">
              <a:lnSpc>
                <a:spcPct val="160000"/>
              </a:lnSpc>
            </a:pPr>
            <a:r>
              <a:rPr lang="fa-IR" sz="2200" b="1" dirty="0" smtClean="0">
                <a:cs typeface="B Nazanin" pitchFamily="2" charset="-78"/>
              </a:rPr>
              <a:t>تغذیه با شیر مادر سبب </a:t>
            </a:r>
            <a:r>
              <a:rPr lang="fa-IR" sz="2200" b="1" dirty="0" smtClean="0">
                <a:solidFill>
                  <a:srgbClr val="FF0000"/>
                </a:solidFill>
                <a:cs typeface="B Nazanin" pitchFamily="2" charset="-78"/>
              </a:rPr>
              <a:t>رشد مطلوب و بقاء کودک </a:t>
            </a:r>
            <a:r>
              <a:rPr lang="fa-IR" sz="2200" b="1" dirty="0" smtClean="0">
                <a:cs typeface="B Nazanin" pitchFamily="2" charset="-78"/>
              </a:rPr>
              <a:t>میشود و کودک شیر مادر خوار </a:t>
            </a:r>
            <a:r>
              <a:rPr lang="fa-IR" sz="2200" b="1" dirty="0" smtClean="0">
                <a:solidFill>
                  <a:srgbClr val="FF0000"/>
                </a:solidFill>
                <a:cs typeface="B Nazanin" pitchFamily="2" charset="-78"/>
              </a:rPr>
              <a:t>رابطه عاطفی </a:t>
            </a:r>
            <a:r>
              <a:rPr lang="fa-IR" sz="2200" b="1" dirty="0" smtClean="0">
                <a:cs typeface="B Nazanin" pitchFamily="2" charset="-78"/>
              </a:rPr>
              <a:t>مطلوبتری با مادر خود دارد </a:t>
            </a:r>
          </a:p>
          <a:p>
            <a:pPr algn="r" rtl="1">
              <a:lnSpc>
                <a:spcPct val="160000"/>
              </a:lnSpc>
            </a:pPr>
            <a:r>
              <a:rPr lang="fa-IR" sz="2200" b="1" dirty="0" smtClean="0">
                <a:cs typeface="B Nazanin" pitchFamily="2" charset="-78"/>
              </a:rPr>
              <a:t>شیر مادر تمام </a:t>
            </a:r>
            <a:r>
              <a:rPr lang="fa-IR" sz="2200" b="1" dirty="0" smtClean="0">
                <a:solidFill>
                  <a:srgbClr val="FF0000"/>
                </a:solidFill>
                <a:cs typeface="B Nazanin" pitchFamily="2" charset="-78"/>
              </a:rPr>
              <a:t>نیازهای غذایی شیرخواران را در 6 ماهه اول </a:t>
            </a:r>
            <a:r>
              <a:rPr lang="fa-IR" sz="2200" b="1" dirty="0" smtClean="0">
                <a:cs typeface="B Nazanin" pitchFamily="2" charset="-78"/>
              </a:rPr>
              <a:t>تامین میکند و شیر خوار حتی به آب نیاز ندارد </a:t>
            </a:r>
          </a:p>
          <a:p>
            <a:pPr algn="r" rtl="1">
              <a:lnSpc>
                <a:spcPct val="160000"/>
              </a:lnSpc>
            </a:pPr>
            <a:r>
              <a:rPr lang="fa-IR" sz="2200" b="1" dirty="0" smtClean="0">
                <a:cs typeface="B Nazanin" pitchFamily="2" charset="-78"/>
              </a:rPr>
              <a:t>تغذیه با شیر مادر از </a:t>
            </a:r>
            <a:r>
              <a:rPr lang="fa-IR" sz="2200" b="1" dirty="0" smtClean="0">
                <a:solidFill>
                  <a:srgbClr val="FF0000"/>
                </a:solidFill>
                <a:cs typeface="B Nazanin" pitchFamily="2" charset="-78"/>
              </a:rPr>
              <a:t>بروز آسم ، اگزما و آلرژی ،اسهال ،بیماریهای تنفسی </a:t>
            </a:r>
            <a:r>
              <a:rPr lang="fa-IR" sz="2200" b="1" dirty="0" smtClean="0">
                <a:cs typeface="B Nazanin" pitchFamily="2" charset="-78"/>
              </a:rPr>
              <a:t>و بسیاری  بیماریهای دیگر می کاهد </a:t>
            </a:r>
          </a:p>
          <a:p>
            <a:pPr algn="r" rtl="1">
              <a:lnSpc>
                <a:spcPct val="160000"/>
              </a:lnSpc>
            </a:pPr>
            <a:r>
              <a:rPr lang="fa-IR" sz="2200" b="1" dirty="0" smtClean="0">
                <a:cs typeface="B Nazanin" pitchFamily="2" charset="-78"/>
              </a:rPr>
              <a:t>شیر مادر از </a:t>
            </a:r>
            <a:r>
              <a:rPr lang="fa-IR" sz="2200" b="1" dirty="0" smtClean="0">
                <a:solidFill>
                  <a:srgbClr val="FF0000"/>
                </a:solidFill>
                <a:cs typeface="B Nazanin" pitchFamily="2" charset="-78"/>
              </a:rPr>
              <a:t>سوءتغذیه جلوگیری </a:t>
            </a:r>
            <a:r>
              <a:rPr lang="fa-IR" sz="2200" b="1" dirty="0" smtClean="0">
                <a:cs typeface="B Nazanin" pitchFamily="2" charset="-78"/>
              </a:rPr>
              <a:t>کرده و کمتر موجب </a:t>
            </a:r>
            <a:r>
              <a:rPr lang="fa-IR" sz="2200" b="1" dirty="0" smtClean="0">
                <a:solidFill>
                  <a:srgbClr val="FF0000"/>
                </a:solidFill>
                <a:cs typeface="B Nazanin" pitchFamily="2" charset="-78"/>
              </a:rPr>
              <a:t>چاقی</a:t>
            </a:r>
            <a:r>
              <a:rPr lang="fa-IR" sz="2200" b="1" dirty="0" smtClean="0">
                <a:cs typeface="B Nazanin" pitchFamily="2" charset="-78"/>
              </a:rPr>
              <a:t> میشود و از احتمال ابتلاء به بیماریهای قلبی –عروقی در بزرگسالی می کاهد </a:t>
            </a:r>
          </a:p>
          <a:p>
            <a:pPr algn="r" rtl="1">
              <a:lnSpc>
                <a:spcPct val="160000"/>
              </a:lnSpc>
            </a:pPr>
            <a:r>
              <a:rPr lang="fa-IR" sz="2200" b="1" dirty="0" smtClean="0">
                <a:solidFill>
                  <a:srgbClr val="FF0000"/>
                </a:solidFill>
                <a:cs typeface="B Nazanin" pitchFamily="2" charset="-78"/>
              </a:rPr>
              <a:t>مرگ ناگهانی </a:t>
            </a:r>
            <a:r>
              <a:rPr lang="fa-IR" sz="2200" b="1" dirty="0" smtClean="0">
                <a:cs typeface="B Nazanin" pitchFamily="2" charset="-78"/>
              </a:rPr>
              <a:t>در کودکان شیرمادرخوارفوق العاده کمتر است </a:t>
            </a:r>
          </a:p>
          <a:p>
            <a:pPr algn="r" rtl="1">
              <a:lnSpc>
                <a:spcPct val="160000"/>
              </a:lnSpc>
            </a:pPr>
            <a:r>
              <a:rPr lang="fa-IR" sz="2200" b="1" dirty="0" smtClean="0">
                <a:cs typeface="B Nazanin" pitchFamily="2" charset="-78"/>
              </a:rPr>
              <a:t>کودک شیر مادرخوارکمتر دچار </a:t>
            </a:r>
            <a:r>
              <a:rPr lang="fa-IR" sz="2200" b="1" dirty="0" smtClean="0">
                <a:solidFill>
                  <a:srgbClr val="FF0000"/>
                </a:solidFill>
                <a:cs typeface="B Nazanin" pitchFamily="2" charset="-78"/>
              </a:rPr>
              <a:t>ناهنجاریهای فک و صورت </a:t>
            </a:r>
            <a:r>
              <a:rPr lang="fa-IR" sz="2200" b="1" dirty="0" smtClean="0">
                <a:cs typeface="B Nazanin" pitchFamily="2" charset="-78"/>
              </a:rPr>
              <a:t>میشود </a:t>
            </a:r>
          </a:p>
          <a:p>
            <a:pPr algn="r" rtl="1">
              <a:lnSpc>
                <a:spcPct val="160000"/>
              </a:lnSpc>
            </a:pPr>
            <a:r>
              <a:rPr lang="fa-IR" sz="2200" b="1" dirty="0" smtClean="0">
                <a:cs typeface="B Nazanin" pitchFamily="2" charset="-78"/>
              </a:rPr>
              <a:t>تماس پوستی مادرو نوزاد در </a:t>
            </a:r>
            <a:r>
              <a:rPr lang="fa-IR" sz="2200" b="1" dirty="0" smtClean="0">
                <a:solidFill>
                  <a:srgbClr val="FF0000"/>
                </a:solidFill>
                <a:cs typeface="B Nazanin" pitchFamily="2" charset="-78"/>
              </a:rPr>
              <a:t>گرم نگهداشتن و بهبود رشد و تکامل نوزاد نارس </a:t>
            </a:r>
            <a:r>
              <a:rPr lang="fa-IR" sz="2200" b="1" dirty="0" smtClean="0">
                <a:cs typeface="B Nazanin" pitchFamily="2" charset="-78"/>
              </a:rPr>
              <a:t>و بیمار نقش حیاتی دارد          </a:t>
            </a:r>
          </a:p>
          <a:p>
            <a:pPr algn="r" rtl="1">
              <a:lnSpc>
                <a:spcPct val="160000"/>
              </a:lnSpc>
            </a:pPr>
            <a:r>
              <a:rPr lang="fa-IR" sz="2200" b="1" dirty="0" smtClean="0">
                <a:cs typeface="B Nazanin" pitchFamily="2" charset="-78"/>
              </a:rPr>
              <a:t>شیر مادر </a:t>
            </a:r>
            <a:r>
              <a:rPr lang="fa-IR" sz="2200" b="1" dirty="0" smtClean="0">
                <a:solidFill>
                  <a:srgbClr val="FF0000"/>
                </a:solidFill>
                <a:cs typeface="B Nazanin" pitchFamily="2" charset="-78"/>
              </a:rPr>
              <a:t>سهل الهضم </a:t>
            </a:r>
            <a:r>
              <a:rPr lang="fa-IR" sz="2200" b="1" dirty="0" smtClean="0">
                <a:cs typeface="B Nazanin" pitchFamily="2" charset="-78"/>
              </a:rPr>
              <a:t>بوده و شیر خوارزود به زود گرسنه میشود</a:t>
            </a:r>
          </a:p>
          <a:p>
            <a:pPr algn="r" rtl="1">
              <a:lnSpc>
                <a:spcPct val="160000"/>
              </a:lnSpc>
            </a:pPr>
            <a:r>
              <a:rPr lang="fa-IR" sz="2200" b="1" dirty="0" smtClean="0">
                <a:solidFill>
                  <a:srgbClr val="FF0000"/>
                </a:solidFill>
                <a:cs typeface="B Nazanin" pitchFamily="2" charset="-78"/>
              </a:rPr>
              <a:t>ترکیب شیر مادر </a:t>
            </a:r>
            <a:r>
              <a:rPr lang="fa-IR" sz="2200" b="1" dirty="0" smtClean="0">
                <a:cs typeface="B Nazanin" pitchFamily="2" charset="-78"/>
              </a:rPr>
              <a:t>همراه با رشد شیر خواربوده ودرهروعده شیر دهی تغییر میکند            </a:t>
            </a:r>
            <a:r>
              <a:rPr lang="fa-IR" dirty="0" smtClean="0"/>
              <a:t>      </a:t>
            </a:r>
          </a:p>
          <a:p>
            <a:pPr algn="r" rtl="1"/>
            <a:endParaRPr lang="fa-IR" dirty="0" smtClean="0"/>
          </a:p>
          <a:p>
            <a:pPr algn="r" rtl="1"/>
            <a:endParaRPr lang="en-US" dirty="0"/>
          </a:p>
        </p:txBody>
      </p:sp>
      <p:sp>
        <p:nvSpPr>
          <p:cNvPr id="4" name="Flowchart: Punched Tape 3"/>
          <p:cNvSpPr/>
          <p:nvPr/>
        </p:nvSpPr>
        <p:spPr>
          <a:xfrm>
            <a:off x="1066800" y="228600"/>
            <a:ext cx="6477000" cy="685800"/>
          </a:xfrm>
          <a:prstGeom prst="flowChartPunchedTape">
            <a:avLst/>
          </a:prstGeom>
          <a:effectLst>
            <a:glow rad="139700">
              <a:schemeClr val="accent1">
                <a:satMod val="175000"/>
                <a:alpha val="40000"/>
              </a:schemeClr>
            </a:glow>
            <a:outerShdw blurRad="50800" dist="38100" dir="5400000" rotWithShape="0">
              <a:srgbClr val="000000">
                <a:alpha val="35000"/>
              </a:srgb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2800" b="1" dirty="0" smtClean="0"/>
              <a:t>مزایای شیر دهی برای شیر خوار </a:t>
            </a:r>
            <a:endParaRPr lang="en-US" sz="2800" b="1" dirty="0"/>
          </a:p>
        </p:txBody>
      </p:sp>
    </p:spTree>
  </p:cSld>
  <p:clrMapOvr>
    <a:masterClrMapping/>
  </p:clrMapOvr>
  <p:transition spd="slow">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382000" cy="5410200"/>
          </a:xfrm>
        </p:spPr>
        <p:txBody>
          <a:bodyPr>
            <a:normAutofit fontScale="85000" lnSpcReduction="20000"/>
          </a:bodyPr>
          <a:lstStyle/>
          <a:p>
            <a:pPr algn="r" rtl="1">
              <a:lnSpc>
                <a:spcPct val="150000"/>
              </a:lnSpc>
            </a:pPr>
            <a:r>
              <a:rPr lang="fa-IR" sz="2000" b="1" dirty="0" smtClean="0">
                <a:solidFill>
                  <a:srgbClr val="FF0000"/>
                </a:solidFill>
                <a:cs typeface="B Nazanin" pitchFamily="2" charset="-78"/>
              </a:rPr>
              <a:t>ترکیب شیر مادرمطابق باسن شیر خوار تغییر </a:t>
            </a:r>
            <a:r>
              <a:rPr lang="fa-IR" sz="2000" b="1" dirty="0" smtClean="0">
                <a:cs typeface="B Nazanin" pitchFamily="2" charset="-78"/>
              </a:rPr>
              <a:t>می کند این تغییرات از شروع تا پایان هر وعده تغذیه با شیر مادر مابین دفعات مختلف شیر دهی و در طول روز وجود دارد  </a:t>
            </a:r>
          </a:p>
          <a:p>
            <a:pPr algn="r" rtl="1">
              <a:lnSpc>
                <a:spcPct val="150000"/>
              </a:lnSpc>
            </a:pPr>
            <a:r>
              <a:rPr lang="fa-IR" sz="2000" b="1" dirty="0" smtClean="0">
                <a:cs typeface="B Nazanin" pitchFamily="2" charset="-78"/>
              </a:rPr>
              <a:t>در دو تا سه روز اول پس از زایمان </a:t>
            </a:r>
            <a:r>
              <a:rPr lang="fa-IR" sz="2000" b="1" u="sng" dirty="0" smtClean="0">
                <a:solidFill>
                  <a:srgbClr val="FF0000"/>
                </a:solidFill>
                <a:cs typeface="B Nazanin" pitchFamily="2" charset="-78"/>
              </a:rPr>
              <a:t>کلستروم</a:t>
            </a:r>
            <a:r>
              <a:rPr lang="fa-IR" sz="2000" b="1" dirty="0" smtClean="0">
                <a:cs typeface="B Nazanin" pitchFamily="2" charset="-78"/>
              </a:rPr>
              <a:t> تولید می شود و پس از آغوز </a:t>
            </a:r>
            <a:r>
              <a:rPr lang="fa-IR" sz="2000" b="1" u="sng" dirty="0" smtClean="0">
                <a:solidFill>
                  <a:srgbClr val="FF0000"/>
                </a:solidFill>
                <a:cs typeface="B Nazanin" pitchFamily="2" charset="-78"/>
              </a:rPr>
              <a:t>شیر انتقالی </a:t>
            </a:r>
            <a:r>
              <a:rPr lang="fa-IR" sz="2000" b="1" dirty="0" smtClean="0">
                <a:cs typeface="B Nazanin" pitchFamily="2" charset="-78"/>
              </a:rPr>
              <a:t>به مدت 7 تا 10 روز پس از تولد و پس از آن </a:t>
            </a:r>
            <a:r>
              <a:rPr lang="fa-IR" sz="2000" b="1" u="sng" dirty="0" smtClean="0">
                <a:solidFill>
                  <a:srgbClr val="FF0000"/>
                </a:solidFill>
                <a:cs typeface="B Nazanin" pitchFamily="2" charset="-78"/>
              </a:rPr>
              <a:t>شیر رسیده </a:t>
            </a:r>
            <a:r>
              <a:rPr lang="fa-IR" sz="2000" b="1" dirty="0" smtClean="0">
                <a:cs typeface="B Nazanin" pitchFamily="2" charset="-78"/>
              </a:rPr>
              <a:t>ترشح میشود شیر رسیده حاوی تمام مواد مغذی مورد نیاز شیر خوار است  </a:t>
            </a:r>
          </a:p>
          <a:p>
            <a:pPr algn="r" rtl="1">
              <a:lnSpc>
                <a:spcPct val="150000"/>
              </a:lnSpc>
            </a:pPr>
            <a:r>
              <a:rPr lang="fa-IR" sz="2000" b="1" dirty="0" smtClean="0">
                <a:cs typeface="B Nazanin" pitchFamily="2" charset="-78"/>
              </a:rPr>
              <a:t>آغوز یا ماک یا کلستروم که در دو تا سه روز اول پس از تولد تولید میشود که غلیظ و زرد رنگ بوده و یا به رنگ روشن و سرشار از مواد ایمنی بخش است و نوزاد را در برابر عفونتها محافظت می کند </a:t>
            </a:r>
          </a:p>
          <a:p>
            <a:pPr algn="r" rtl="1">
              <a:lnSpc>
                <a:spcPct val="150000"/>
              </a:lnSpc>
            </a:pPr>
            <a:r>
              <a:rPr lang="fa-IR" sz="2000" b="1" dirty="0" smtClean="0">
                <a:cs typeface="B Nazanin" pitchFamily="2" charset="-78"/>
              </a:rPr>
              <a:t>شیر مادر در ابتدا به نظر آبکی می رسد اما به تدریج پس از مکیدن شیرخوار شیر ترشح شده دارای چربی شده و غنی از انرژی و سفید رنگ بوده و به سیر شدن و وزن گیری او کمک میکند </a:t>
            </a:r>
          </a:p>
          <a:p>
            <a:pPr algn="r" rtl="1">
              <a:lnSpc>
                <a:spcPct val="150000"/>
              </a:lnSpc>
            </a:pPr>
            <a:r>
              <a:rPr lang="fa-IR" sz="2000" b="1" dirty="0" smtClean="0">
                <a:cs typeface="B Nazanin" pitchFamily="2" charset="-78"/>
              </a:rPr>
              <a:t>ورود انواع عامل بیماری زای موجود در محیط زندگی به دستگاه گوارش مادر سبب ساختن پادتن اختصاصی بر علیه عوامل بیماری زا می شود این مواد به بدن شیر خوار رسیده و باعث میشودکه او پیوسته از پادتنهای حفاظتی برخوردار شود </a:t>
            </a:r>
          </a:p>
          <a:p>
            <a:pPr algn="r" rtl="1">
              <a:lnSpc>
                <a:spcPct val="150000"/>
              </a:lnSpc>
            </a:pPr>
            <a:r>
              <a:rPr lang="fa-IR" sz="2000" b="1" dirty="0" smtClean="0">
                <a:cs typeface="B Nazanin" pitchFamily="2" charset="-78"/>
              </a:rPr>
              <a:t>شیر مادری که نوزادش</a:t>
            </a:r>
            <a:r>
              <a:rPr lang="fa-IR" sz="2000" b="1" u="sng" dirty="0" smtClean="0">
                <a:cs typeface="B Nazanin" pitchFamily="2" charset="-78"/>
              </a:rPr>
              <a:t> </a:t>
            </a:r>
            <a:r>
              <a:rPr lang="fa-IR" sz="2000" b="1" u="sng" dirty="0" smtClean="0">
                <a:solidFill>
                  <a:srgbClr val="FF0000"/>
                </a:solidFill>
                <a:cs typeface="B Nazanin" pitchFamily="2" charset="-78"/>
              </a:rPr>
              <a:t>قبل از27 هفته بارداری </a:t>
            </a:r>
            <a:r>
              <a:rPr lang="fa-IR" sz="2000" b="1" dirty="0" smtClean="0">
                <a:cs typeface="B Nazanin" pitchFamily="2" charset="-78"/>
              </a:rPr>
              <a:t>به دنیا می آید </a:t>
            </a:r>
            <a:r>
              <a:rPr lang="fa-IR" sz="2000" b="1" u="sng" dirty="0" smtClean="0">
                <a:solidFill>
                  <a:srgbClr val="FF0000"/>
                </a:solidFill>
                <a:cs typeface="B Nazanin" pitchFamily="2" charset="-78"/>
              </a:rPr>
              <a:t>حاوی پروتئین بیشتر و میزان بالاتری مواد معدنی ، شامل آهن و عوامل ایمنی بخش بیشتری نسبت به شیر نوزاد رسیده</a:t>
            </a:r>
            <a:r>
              <a:rPr lang="fa-IR" sz="2000" b="1" dirty="0" smtClean="0">
                <a:solidFill>
                  <a:srgbClr val="FF0000"/>
                </a:solidFill>
                <a:cs typeface="B Nazanin" pitchFamily="2" charset="-78"/>
              </a:rPr>
              <a:t> </a:t>
            </a:r>
            <a:r>
              <a:rPr lang="fa-IR" sz="2000" b="1" dirty="0" smtClean="0">
                <a:cs typeface="B Nazanin" pitchFamily="2" charset="-78"/>
              </a:rPr>
              <a:t>است و برای تامین نیازهای نوزاد نارس منا سب تر است </a:t>
            </a:r>
            <a:endParaRPr lang="en-US" sz="2000" b="1" dirty="0">
              <a:cs typeface="B Nazanin" pitchFamily="2" charset="-78"/>
            </a:endParaRPr>
          </a:p>
        </p:txBody>
      </p:sp>
      <p:sp>
        <p:nvSpPr>
          <p:cNvPr id="3" name="Title 2"/>
          <p:cNvSpPr>
            <a:spLocks noGrp="1"/>
          </p:cNvSpPr>
          <p:nvPr>
            <p:ph type="title"/>
          </p:nvPr>
        </p:nvSpPr>
        <p:spPr>
          <a:xfrm>
            <a:off x="457200" y="228600"/>
            <a:ext cx="8229600" cy="487362"/>
          </a:xfrm>
        </p:spPr>
        <p:txBody>
          <a:bodyPr>
            <a:normAutofit fontScale="90000"/>
          </a:bodyPr>
          <a:lstStyle/>
          <a:p>
            <a:pPr algn="ctr"/>
            <a:r>
              <a:rPr lang="fa-IR" sz="3200" dirty="0" smtClean="0">
                <a:solidFill>
                  <a:srgbClr val="FF0000"/>
                </a:solidFill>
              </a:rPr>
              <a:t>برخی نکات برجسته در خصوص شیر مادر </a:t>
            </a:r>
            <a:endParaRPr lang="en-US" sz="3200" dirty="0">
              <a:solidFill>
                <a:srgbClr val="FF0000"/>
              </a:solidFill>
            </a:endParaRPr>
          </a:p>
        </p:txBody>
      </p:sp>
    </p:spTree>
  </p:cSld>
  <p:clrMapOvr>
    <a:masterClrMapping/>
  </p:clrMapOvr>
  <p:transition spd="slow">
    <p:checke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143000"/>
            <a:ext cx="8229600" cy="5105400"/>
          </a:xfrm>
        </p:spPr>
        <p:txBody>
          <a:bodyPr>
            <a:normAutofit/>
          </a:bodyPr>
          <a:lstStyle/>
          <a:p>
            <a:pPr algn="r" rtl="1">
              <a:lnSpc>
                <a:spcPct val="150000"/>
              </a:lnSpc>
            </a:pPr>
            <a:r>
              <a:rPr lang="fa-IR" sz="2000" b="1" dirty="0" smtClean="0">
                <a:cs typeface="B Nazanin" pitchFamily="2" charset="-78"/>
              </a:rPr>
              <a:t>تماس پوست با پوست </a:t>
            </a:r>
            <a:r>
              <a:rPr lang="fa-IR" sz="2000" b="1" dirty="0" smtClean="0">
                <a:solidFill>
                  <a:srgbClr val="FF0000"/>
                </a:solidFill>
                <a:cs typeface="B Nazanin" pitchFamily="2" charset="-78"/>
              </a:rPr>
              <a:t>نوزاد را گرم و از کاهش دمای بدن </a:t>
            </a:r>
            <a:r>
              <a:rPr lang="fa-IR" sz="2000" b="1" dirty="0" smtClean="0">
                <a:cs typeface="B Nazanin" pitchFamily="2" charset="-78"/>
              </a:rPr>
              <a:t>او جلوگیری میکند </a:t>
            </a:r>
          </a:p>
          <a:p>
            <a:pPr algn="r" rtl="1">
              <a:lnSpc>
                <a:spcPct val="150000"/>
              </a:lnSpc>
            </a:pPr>
            <a:r>
              <a:rPr lang="fa-IR" sz="2000" b="1" dirty="0" smtClean="0">
                <a:cs typeface="B Nazanin" pitchFamily="2" charset="-78"/>
              </a:rPr>
              <a:t>پیوند عاطفی مادر و کودک را تسریع کرده و </a:t>
            </a:r>
            <a:r>
              <a:rPr lang="fa-IR" sz="2000" b="1" dirty="0" smtClean="0">
                <a:solidFill>
                  <a:srgbClr val="FF0000"/>
                </a:solidFill>
                <a:cs typeface="B Nazanin" pitchFamily="2" charset="-78"/>
              </a:rPr>
              <a:t>تعداد تنفس و ضربان قلب </a:t>
            </a:r>
            <a:r>
              <a:rPr lang="fa-IR" sz="2000" b="1" dirty="0" smtClean="0">
                <a:cs typeface="B Nazanin" pitchFamily="2" charset="-78"/>
              </a:rPr>
              <a:t>نوزاد را منظم میکند </a:t>
            </a:r>
          </a:p>
          <a:p>
            <a:pPr algn="r" rtl="1">
              <a:lnSpc>
                <a:spcPct val="150000"/>
              </a:lnSpc>
            </a:pPr>
            <a:r>
              <a:rPr lang="fa-IR" sz="2000" b="1" dirty="0" smtClean="0">
                <a:cs typeface="B Nazanin" pitchFamily="2" charset="-78"/>
              </a:rPr>
              <a:t>به نوزاد اجازه میدهد پستان را پیداکند و به </a:t>
            </a:r>
            <a:r>
              <a:rPr lang="fa-IR" sz="2000" b="1" dirty="0" smtClean="0">
                <a:solidFill>
                  <a:srgbClr val="FF0000"/>
                </a:solidFill>
                <a:cs typeface="B Nazanin" pitchFamily="2" charset="-78"/>
              </a:rPr>
              <a:t>شروع زودرس تغذیه </a:t>
            </a:r>
            <a:r>
              <a:rPr lang="fa-IR" sz="2000" b="1" dirty="0" smtClean="0">
                <a:cs typeface="B Nazanin" pitchFamily="2" charset="-78"/>
              </a:rPr>
              <a:t>از پستان کمک میکند </a:t>
            </a:r>
          </a:p>
          <a:p>
            <a:pPr algn="r" rtl="1">
              <a:lnSpc>
                <a:spcPct val="150000"/>
              </a:lnSpc>
            </a:pPr>
            <a:r>
              <a:rPr lang="fa-IR" sz="2000" b="1" dirty="0" smtClean="0">
                <a:cs typeface="B Nazanin" pitchFamily="2" charset="-78"/>
              </a:rPr>
              <a:t>نوزاد مکیدن در </a:t>
            </a:r>
            <a:r>
              <a:rPr lang="fa-IR" sz="2000" b="1" dirty="0" smtClean="0">
                <a:solidFill>
                  <a:srgbClr val="FF0000"/>
                </a:solidFill>
                <a:cs typeface="B Nazanin" pitchFamily="2" charset="-78"/>
              </a:rPr>
              <a:t>وضعیت صحیح </a:t>
            </a:r>
            <a:r>
              <a:rPr lang="fa-IR" sz="2000" b="1" dirty="0" smtClean="0">
                <a:cs typeface="B Nazanin" pitchFamily="2" charset="-78"/>
              </a:rPr>
              <a:t>را راحتتر می آموزد و به مدت طولانی تری با شیر مادر تغذیه میشود و احتمال توقف تغذیه با شیر مادر کمتر است </a:t>
            </a:r>
          </a:p>
          <a:p>
            <a:pPr algn="r" rtl="1">
              <a:lnSpc>
                <a:spcPct val="150000"/>
              </a:lnSpc>
            </a:pPr>
            <a:r>
              <a:rPr lang="fa-IR" sz="2000" b="1" dirty="0" smtClean="0">
                <a:solidFill>
                  <a:srgbClr val="FF0000"/>
                </a:solidFill>
                <a:cs typeface="B Nazanin" pitchFamily="2" charset="-78"/>
              </a:rPr>
              <a:t>تغذیه با آغوز </a:t>
            </a:r>
            <a:r>
              <a:rPr lang="fa-IR" sz="2000" b="1" dirty="0" smtClean="0">
                <a:cs typeface="B Nazanin" pitchFamily="2" charset="-78"/>
              </a:rPr>
              <a:t>یا کلستروم تمام نیازهای تغذیه ای کودک را برطرف میکند </a:t>
            </a:r>
          </a:p>
          <a:p>
            <a:pPr algn="r" rtl="1">
              <a:lnSpc>
                <a:spcPct val="150000"/>
              </a:lnSpc>
            </a:pPr>
            <a:r>
              <a:rPr lang="fa-IR" sz="2000" b="1" dirty="0" smtClean="0">
                <a:cs typeface="B Nazanin" pitchFamily="2" charset="-78"/>
              </a:rPr>
              <a:t>نوزاد با میکروبهای بدن مادر که برای او بیماری زا نیست آشنا میکند و در نتیجه </a:t>
            </a:r>
            <a:r>
              <a:rPr lang="fa-IR" sz="2000" b="1" dirty="0" smtClean="0">
                <a:solidFill>
                  <a:srgbClr val="FF0000"/>
                </a:solidFill>
                <a:cs typeface="B Nazanin" pitchFamily="2" charset="-78"/>
              </a:rPr>
              <a:t>دفاع بدنش </a:t>
            </a:r>
            <a:r>
              <a:rPr lang="fa-IR" sz="2000" b="1" dirty="0" smtClean="0">
                <a:cs typeface="B Nazanin" pitchFamily="2" charset="-78"/>
              </a:rPr>
              <a:t>بهتر می شود </a:t>
            </a:r>
          </a:p>
          <a:p>
            <a:pPr algn="r" rtl="1"/>
            <a:endParaRPr lang="en-US" dirty="0"/>
          </a:p>
        </p:txBody>
      </p:sp>
      <p:sp>
        <p:nvSpPr>
          <p:cNvPr id="4" name="Wave 3"/>
          <p:cNvSpPr/>
          <p:nvPr/>
        </p:nvSpPr>
        <p:spPr>
          <a:xfrm>
            <a:off x="1143000" y="228600"/>
            <a:ext cx="7010400" cy="685800"/>
          </a:xfrm>
          <a:prstGeom prst="wave">
            <a:avLst>
              <a:gd name="adj1" fmla="val 12500"/>
              <a:gd name="adj2" fmla="val -1062"/>
            </a:avLst>
          </a:prstGeom>
          <a:solidFill>
            <a:schemeClr val="accent2">
              <a:lumMod val="20000"/>
              <a:lumOff val="8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fa-IR" sz="2000" dirty="0" smtClean="0">
                <a:cs typeface="B Titr" pitchFamily="2" charset="-78"/>
              </a:rPr>
              <a:t>مزایای تماس زودرس پوست با پوست مادر و نوزاد </a:t>
            </a:r>
            <a:endParaRPr lang="en-US" sz="2000" dirty="0">
              <a:cs typeface="B Titr" pitchFamily="2" charset="-78"/>
            </a:endParaRPr>
          </a:p>
        </p:txBody>
      </p:sp>
    </p:spTree>
  </p:cSld>
  <p:clrMapOvr>
    <a:masterClrMapping/>
  </p:clrMapOvr>
  <p:transition spd="slow">
    <p:checke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762001"/>
            <a:ext cx="8229600" cy="5105400"/>
          </a:xfrm>
        </p:spPr>
        <p:txBody>
          <a:bodyPr>
            <a:normAutofit fontScale="85000" lnSpcReduction="20000"/>
          </a:bodyPr>
          <a:lstStyle/>
          <a:p>
            <a:pPr algn="r" rtl="1">
              <a:lnSpc>
                <a:spcPct val="150000"/>
              </a:lnSpc>
            </a:pPr>
            <a:r>
              <a:rPr lang="fa-IR" sz="2000" b="1" dirty="0" smtClean="0">
                <a:cs typeface="B Nazanin" pitchFamily="2" charset="-78"/>
              </a:rPr>
              <a:t>دفعات تغذیه با شیر مادر باید به طور </a:t>
            </a:r>
            <a:r>
              <a:rPr lang="fa-IR" sz="2000" b="1" dirty="0" smtClean="0">
                <a:solidFill>
                  <a:srgbClr val="FF0000"/>
                </a:solidFill>
                <a:cs typeface="B Nazanin" pitchFamily="2" charset="-78"/>
              </a:rPr>
              <a:t>مکرر و برحسب میل وتقاضای شیر خوار </a:t>
            </a:r>
            <a:r>
              <a:rPr lang="fa-IR" sz="2000" b="1" dirty="0" smtClean="0">
                <a:cs typeface="B Nazanin" pitchFamily="2" charset="-78"/>
              </a:rPr>
              <a:t>باشد </a:t>
            </a:r>
          </a:p>
          <a:p>
            <a:pPr algn="r" rtl="1">
              <a:lnSpc>
                <a:spcPct val="150000"/>
              </a:lnSpc>
            </a:pPr>
            <a:r>
              <a:rPr lang="fa-IR" sz="2000" b="1" dirty="0" smtClean="0">
                <a:solidFill>
                  <a:srgbClr val="FF0000"/>
                </a:solidFill>
                <a:cs typeface="B Nazanin" pitchFamily="2" charset="-78"/>
              </a:rPr>
              <a:t>مدت تغذیه شیر خوار </a:t>
            </a:r>
            <a:r>
              <a:rPr lang="fa-IR" sz="2000" b="1" dirty="0" smtClean="0">
                <a:cs typeface="B Nazanin" pitchFamily="2" charset="-78"/>
              </a:rPr>
              <a:t>را در هر وعده نباید محدود کرد زیرا او شیر کافی دریافت نخواهد کرد و تولید شیر مادر نیز کاهش می یابد </a:t>
            </a:r>
          </a:p>
          <a:p>
            <a:pPr algn="r" rtl="1">
              <a:lnSpc>
                <a:spcPct val="150000"/>
              </a:lnSpc>
            </a:pPr>
            <a:r>
              <a:rPr lang="fa-IR" sz="2000" b="1" u="sng" dirty="0" smtClean="0">
                <a:solidFill>
                  <a:srgbClr val="FF0000"/>
                </a:solidFill>
                <a:cs typeface="B Nazanin" pitchFamily="2" charset="-78"/>
              </a:rPr>
              <a:t>مهمترین عامل در افزایش شیر مادر مکیدن مکرر و تخلیه مرتب پستانها برحسب میل و تقاضای شیر خوار در شب و روز </a:t>
            </a:r>
            <a:r>
              <a:rPr lang="fa-IR" sz="2000" b="1" dirty="0" smtClean="0">
                <a:cs typeface="B Nazanin" pitchFamily="2" charset="-78"/>
              </a:rPr>
              <a:t>میباشد و از بروز مشکلات پستانی مثل احتقان جلوگیری میکند </a:t>
            </a:r>
          </a:p>
          <a:p>
            <a:pPr algn="r" rtl="1">
              <a:lnSpc>
                <a:spcPct val="150000"/>
              </a:lnSpc>
            </a:pPr>
            <a:r>
              <a:rPr lang="fa-IR" sz="2000" b="1" dirty="0" smtClean="0">
                <a:cs typeface="B Nazanin" pitchFamily="2" charset="-78"/>
              </a:rPr>
              <a:t>در صورت </a:t>
            </a:r>
            <a:r>
              <a:rPr lang="fa-IR" sz="2000" b="1" dirty="0" smtClean="0">
                <a:solidFill>
                  <a:srgbClr val="FF0000"/>
                </a:solidFill>
                <a:cs typeface="B Nazanin" pitchFamily="2" charset="-78"/>
              </a:rPr>
              <a:t>جدایی مادر و شیر خوار </a:t>
            </a:r>
            <a:r>
              <a:rPr lang="fa-IR" sz="2000" b="1" dirty="0" smtClean="0">
                <a:cs typeface="B Nazanin" pitchFamily="2" charset="-78"/>
              </a:rPr>
              <a:t>به هر علتی و عدم امکان تغذیه مستقیم از پستان شیر باید دوشیده شده و به کمک فنجان و یا قاشق به شیر خوار داده شود تا هم شیر خوار از شیر مادر محروم نشود وهم تولید شیر مختل نگردد </a:t>
            </a:r>
          </a:p>
          <a:p>
            <a:pPr algn="r" rtl="1">
              <a:lnSpc>
                <a:spcPct val="150000"/>
              </a:lnSpc>
            </a:pPr>
            <a:r>
              <a:rPr lang="fa-IR" sz="2000" b="1" dirty="0" smtClean="0">
                <a:cs typeface="B Nazanin" pitchFamily="2" charset="-78"/>
              </a:rPr>
              <a:t>در اوایل شیر خوار باید </a:t>
            </a:r>
            <a:r>
              <a:rPr lang="fa-IR" sz="2000" b="1" dirty="0" smtClean="0">
                <a:solidFill>
                  <a:srgbClr val="FF0000"/>
                </a:solidFill>
                <a:cs typeface="B Nazanin" pitchFamily="2" charset="-78"/>
              </a:rPr>
              <a:t>ازهر دو پستان بر حسب میلش تغذیه </a:t>
            </a:r>
            <a:r>
              <a:rPr lang="fa-IR" sz="2000" b="1" dirty="0" smtClean="0">
                <a:cs typeface="B Nazanin" pitchFamily="2" charset="-78"/>
              </a:rPr>
              <a:t>شود تا تولید شیر برقرارشود باید شیر خوار خودش تغذیه از پستان را رها کند تا </a:t>
            </a:r>
            <a:r>
              <a:rPr lang="fa-IR" sz="2000" b="1" dirty="0" smtClean="0">
                <a:solidFill>
                  <a:srgbClr val="FF0000"/>
                </a:solidFill>
                <a:cs typeface="B Nazanin" pitchFamily="2" charset="-78"/>
              </a:rPr>
              <a:t>شیر انتهایی را چربتر </a:t>
            </a:r>
            <a:r>
              <a:rPr lang="fa-IR" sz="2000" b="1" dirty="0" smtClean="0">
                <a:cs typeface="B Nazanin" pitchFamily="2" charset="-78"/>
              </a:rPr>
              <a:t>است دریافت نماید </a:t>
            </a:r>
          </a:p>
          <a:p>
            <a:pPr algn="r" rtl="1">
              <a:lnSpc>
                <a:spcPct val="150000"/>
              </a:lnSpc>
            </a:pPr>
            <a:r>
              <a:rPr lang="fa-IR" sz="2000" b="1" dirty="0" smtClean="0">
                <a:cs typeface="B Nazanin" pitchFamily="2" charset="-78"/>
              </a:rPr>
              <a:t>شیر خوار را </a:t>
            </a:r>
            <a:r>
              <a:rPr lang="fa-IR" sz="2000" b="1" dirty="0" smtClean="0">
                <a:solidFill>
                  <a:srgbClr val="FF0000"/>
                </a:solidFill>
                <a:cs typeface="B Nazanin" pitchFamily="2" charset="-78"/>
              </a:rPr>
              <a:t>به طور ایستاده بغل کرده تا آروغ </a:t>
            </a:r>
            <a:r>
              <a:rPr lang="fa-IR" sz="2000" b="1" dirty="0" smtClean="0">
                <a:cs typeface="B Nazanin" pitchFamily="2" charset="-78"/>
              </a:rPr>
              <a:t>بزند </a:t>
            </a:r>
          </a:p>
          <a:p>
            <a:pPr algn="r" rtl="1">
              <a:lnSpc>
                <a:spcPct val="150000"/>
              </a:lnSpc>
            </a:pPr>
            <a:r>
              <a:rPr lang="fa-IR" sz="2000" b="1" dirty="0" smtClean="0">
                <a:cs typeface="B Nazanin" pitchFamily="2" charset="-78"/>
              </a:rPr>
              <a:t>در وعده بعد ، شیر دهی از پستانی شروع شود که شیر خوار در وعده قبل کمتر شیر خورده یا اصلا نخورده است  </a:t>
            </a:r>
            <a:endParaRPr lang="en-US" sz="2000" b="1" dirty="0">
              <a:cs typeface="B Nazanin" pitchFamily="2" charset="-78"/>
            </a:endParaRPr>
          </a:p>
        </p:txBody>
      </p:sp>
      <p:sp>
        <p:nvSpPr>
          <p:cNvPr id="4" name="10-Point Star 3"/>
          <p:cNvSpPr/>
          <p:nvPr/>
        </p:nvSpPr>
        <p:spPr>
          <a:xfrm>
            <a:off x="1524000" y="152400"/>
            <a:ext cx="5791200" cy="533400"/>
          </a:xfrm>
          <a:prstGeom prst="star10">
            <a:avLst/>
          </a:prstGeom>
          <a:solidFill>
            <a:schemeClr val="accent1">
              <a:lumMod val="20000"/>
              <a:lumOff val="80000"/>
            </a:schemeClr>
          </a:solidFill>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smtClean="0">
                <a:ln w="18000">
                  <a:solidFill>
                    <a:schemeClr val="accent3">
                      <a:lumMod val="75000"/>
                    </a:schemeClr>
                  </a:solidFill>
                  <a:prstDash val="solid"/>
                  <a:miter lim="800000"/>
                </a:ln>
                <a:solidFill>
                  <a:schemeClr val="accent1">
                    <a:lumMod val="50000"/>
                  </a:schemeClr>
                </a:solidFill>
                <a:effectLst>
                  <a:outerShdw blurRad="25500" dist="23000" dir="7020000" algn="tl">
                    <a:srgbClr val="000000">
                      <a:alpha val="50000"/>
                    </a:srgbClr>
                  </a:outerShdw>
                </a:effectLst>
              </a:rPr>
              <a:t>روش صحیح </a:t>
            </a:r>
            <a:r>
              <a:rPr lang="fa-IR" sz="3600" b="1" dirty="0" smtClean="0">
                <a:ln w="18000">
                  <a:solidFill>
                    <a:schemeClr val="accent3">
                      <a:lumMod val="75000"/>
                    </a:schemeClr>
                  </a:solidFill>
                  <a:prstDash val="solid"/>
                  <a:miter lim="800000"/>
                </a:ln>
                <a:solidFill>
                  <a:schemeClr val="accent1">
                    <a:lumMod val="50000"/>
                  </a:schemeClr>
                </a:solidFill>
                <a:effectLst>
                  <a:outerShdw blurRad="25500" dist="23000" dir="7020000" algn="tl">
                    <a:srgbClr val="000000">
                      <a:alpha val="50000"/>
                    </a:srgbClr>
                  </a:outerShdw>
                </a:effectLst>
              </a:rPr>
              <a:t>تغذیه</a:t>
            </a:r>
            <a:r>
              <a:rPr lang="fa-IR" sz="3200" b="1" dirty="0" smtClean="0">
                <a:ln w="18000">
                  <a:solidFill>
                    <a:schemeClr val="accent3">
                      <a:lumMod val="75000"/>
                    </a:schemeClr>
                  </a:solidFill>
                  <a:prstDash val="solid"/>
                  <a:miter lim="800000"/>
                </a:ln>
                <a:solidFill>
                  <a:schemeClr val="accent1">
                    <a:lumMod val="50000"/>
                  </a:schemeClr>
                </a:solidFill>
                <a:effectLst>
                  <a:outerShdw blurRad="25500" dist="23000" dir="7020000" algn="tl">
                    <a:srgbClr val="000000">
                      <a:alpha val="50000"/>
                    </a:srgbClr>
                  </a:outerShdw>
                </a:effectLst>
              </a:rPr>
              <a:t> شیر خوار</a:t>
            </a:r>
            <a:r>
              <a:rPr lang="fa-IR" b="1" dirty="0" smtClean="0">
                <a:ln w="18000">
                  <a:solidFill>
                    <a:schemeClr val="accent3">
                      <a:lumMod val="75000"/>
                    </a:schemeClr>
                  </a:solidFill>
                  <a:prstDash val="solid"/>
                  <a:miter lim="800000"/>
                </a:ln>
                <a:noFill/>
                <a:effectLst>
                  <a:outerShdw blurRad="25500" dist="23000" dir="7020000" algn="tl">
                    <a:srgbClr val="000000">
                      <a:alpha val="50000"/>
                    </a:srgbClr>
                  </a:outerShdw>
                </a:effectLst>
              </a:rPr>
              <a:t> </a:t>
            </a:r>
            <a:endParaRPr lang="en-US" b="1" dirty="0">
              <a:ln w="18000">
                <a:solidFill>
                  <a:schemeClr val="accent3">
                    <a:lumMod val="75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lstStyle/>
          <a:p>
            <a:pPr algn="r" rtl="1">
              <a:lnSpc>
                <a:spcPct val="150000"/>
              </a:lnSpc>
            </a:pPr>
            <a:r>
              <a:rPr lang="fa-IR" sz="2000" b="1" dirty="0" smtClean="0">
                <a:cs typeface="B Nazanin" pitchFamily="2" charset="-78"/>
              </a:rPr>
              <a:t>در شیر دهی باید </a:t>
            </a:r>
            <a:r>
              <a:rPr lang="fa-IR" sz="2000" b="1" dirty="0" smtClean="0">
                <a:solidFill>
                  <a:srgbClr val="FF0000"/>
                </a:solidFill>
                <a:cs typeface="B Nazanin" pitchFamily="2" charset="-78"/>
              </a:rPr>
              <a:t>تغذیه انحصاری باشیر مادر </a:t>
            </a:r>
            <a:r>
              <a:rPr lang="fa-IR" sz="2000" b="1" dirty="0" smtClean="0">
                <a:cs typeface="B Nazanin" pitchFamily="2" charset="-78"/>
              </a:rPr>
              <a:t>را رعایت کرد یعنی شیر مادر تاپایان 6 ماهگی برای او کافی است و به </a:t>
            </a:r>
            <a:r>
              <a:rPr lang="fa-IR" sz="2000" b="1" u="sng" dirty="0" smtClean="0">
                <a:cs typeface="B Nazanin" pitchFamily="2" charset="-78"/>
              </a:rPr>
              <a:t>هیچ وجه نباید </a:t>
            </a:r>
            <a:r>
              <a:rPr lang="fa-IR" sz="2000" b="1" dirty="0" smtClean="0">
                <a:cs typeface="B Nazanin" pitchFamily="2" charset="-78"/>
              </a:rPr>
              <a:t>آب، آب قند ،شیر مصنوعی و یا جوشانده ها و سایر مایعات به غیراز مکملها و در صورت لزوم دارو به شیر خوار داده شود </a:t>
            </a:r>
          </a:p>
          <a:p>
            <a:pPr algn="r" rtl="1">
              <a:lnSpc>
                <a:spcPct val="150000"/>
              </a:lnSpc>
            </a:pPr>
            <a:r>
              <a:rPr lang="fa-IR" sz="2000" b="1" dirty="0" smtClean="0">
                <a:cs typeface="B Nazanin" pitchFamily="2" charset="-78"/>
              </a:rPr>
              <a:t>ازشیشه و گول زنک نباید استفاده کرد </a:t>
            </a:r>
          </a:p>
          <a:p>
            <a:pPr algn="r" rtl="1">
              <a:lnSpc>
                <a:spcPct val="150000"/>
              </a:lnSpc>
            </a:pPr>
            <a:r>
              <a:rPr lang="fa-IR" sz="2000" b="1" dirty="0" smtClean="0">
                <a:cs typeface="B Nazanin" pitchFamily="2" charset="-78"/>
              </a:rPr>
              <a:t>دفعات تغذیه و مدت مکیدن در وعده برای شیر خوار نباید محدود شود </a:t>
            </a:r>
          </a:p>
          <a:p>
            <a:pPr algn="r" rtl="1">
              <a:lnSpc>
                <a:spcPct val="150000"/>
              </a:lnSpc>
            </a:pPr>
            <a:r>
              <a:rPr lang="fa-IR" sz="2000" b="1" dirty="0" smtClean="0">
                <a:cs typeface="B Nazanin" pitchFamily="2" charset="-78"/>
              </a:rPr>
              <a:t>شیر مادر تا پایان 2 سالگی همراه با غذای کمکی باید ادامه یابد </a:t>
            </a:r>
          </a:p>
          <a:p>
            <a:pPr algn="r" rtl="1">
              <a:buNone/>
            </a:pPr>
            <a:endParaRPr lang="en-US" dirty="0"/>
          </a:p>
        </p:txBody>
      </p:sp>
    </p:spTree>
  </p:cSld>
  <p:clrMapOvr>
    <a:masterClrMapping/>
  </p:clrMapOvr>
  <p:transition spd="slow">
    <p:checke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2155</TotalTime>
  <Words>5594</Words>
  <Application>Microsoft Office PowerPoint</Application>
  <PresentationFormat>On-screen Show (4:3)</PresentationFormat>
  <Paragraphs>393</Paragraphs>
  <Slides>45</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45</vt:i4>
      </vt:variant>
    </vt:vector>
  </HeadingPairs>
  <TitlesOfParts>
    <vt:vector size="55" baseType="lpstr">
      <vt:lpstr>Arial</vt:lpstr>
      <vt:lpstr>B Nazanin</vt:lpstr>
      <vt:lpstr>B Titr</vt:lpstr>
      <vt:lpstr>Calibri</vt:lpstr>
      <vt:lpstr>Lucida Sans Unicode</vt:lpstr>
      <vt:lpstr>Verdana</vt:lpstr>
      <vt:lpstr>Wingdings</vt:lpstr>
      <vt:lpstr>Wingdings 2</vt:lpstr>
      <vt:lpstr>Wingdings 3</vt:lpstr>
      <vt:lpstr>Concourse</vt:lpstr>
      <vt:lpstr>PowerPoint Presentation</vt:lpstr>
      <vt:lpstr>مطالب آموزشی تغذیه با شیر مادر </vt:lpstr>
      <vt:lpstr>PowerPoint Presentation</vt:lpstr>
      <vt:lpstr>PowerPoint Presentation</vt:lpstr>
      <vt:lpstr>PowerPoint Presentation</vt:lpstr>
      <vt:lpstr>برخی نکات برجسته در خصوص شیر مادر </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راههای ترغیب شیر خوار برای پستان گرفتن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گروه سلامت خانواده معاونت بهداشتی گلستان- برنامه سلامت کودکان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zahra naghdi</cp:lastModifiedBy>
  <cp:revision>431</cp:revision>
  <dcterms:created xsi:type="dcterms:W3CDTF">2001-12-31T20:33:09Z</dcterms:created>
  <dcterms:modified xsi:type="dcterms:W3CDTF">2017-04-24T13:36:45Z</dcterms:modified>
</cp:coreProperties>
</file>